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473" r:id="rId3"/>
    <p:sldId id="468" r:id="rId4"/>
    <p:sldId id="469" r:id="rId6"/>
    <p:sldId id="470" r:id="rId7"/>
    <p:sldId id="474" r:id="rId8"/>
    <p:sldId id="476" r:id="rId9"/>
    <p:sldId id="477" r:id="rId10"/>
    <p:sldId id="478" r:id="rId11"/>
    <p:sldId id="479" r:id="rId12"/>
    <p:sldId id="481" r:id="rId13"/>
    <p:sldId id="480" r:id="rId14"/>
    <p:sldId id="482" r:id="rId15"/>
    <p:sldId id="483" r:id="rId16"/>
    <p:sldId id="484" r:id="rId17"/>
    <p:sldId id="485" r:id="rId18"/>
    <p:sldId id="486" r:id="rId19"/>
    <p:sldId id="487" r:id="rId20"/>
    <p:sldId id="489" r:id="rId21"/>
    <p:sldId id="464" r:id="rId22"/>
    <p:sldId id="491" r:id="rId23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二字元煜臣拙宋简" panose="02010604000000000000" pitchFamily="2" charset="-122"/>
      <p:regular r:id="rId28"/>
    </p:embeddedFont>
    <p:embeddedFont>
      <p:font typeface="腾祥嘉丽准粗圆简" panose="01010104010101010101" pitchFamily="2" charset="-122"/>
      <p:regular r:id="rId29"/>
    </p:embeddedFont>
    <p:embeddedFont>
      <p:font typeface="潮字社国风冉宋简-闪" panose="02010604000000000000" pitchFamily="2" charset="-122"/>
      <p:regular r:id="rId30"/>
    </p:embeddedFont>
    <p:embeddedFont>
      <p:font typeface="Aa语文老师的字 (非商业使用)" panose="02010600010101010101" pitchFamily="2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华文中宋" panose="02010600040101010101" pitchFamily="2" charset="-122"/>
      <p:regular r:id="rId36"/>
    </p:embeddedFont>
    <p:embeddedFont>
      <p:font typeface="华文仿宋" panose="02010600040101010101" pitchFamily="2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9F92"/>
    <a:srgbClr val="68B6DD"/>
    <a:srgbClr val="B4CBDF"/>
    <a:srgbClr val="FFFFFF"/>
    <a:srgbClr val="BD7A5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" y="1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9CD07-6220-4207-9B30-34077C9A5A29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</dgm:pt>
    <dgm:pt modelId="{ABC97D9E-34DB-484E-A941-C9CF821C7316}">
      <dgm:prSet phldrT="[文本]"/>
      <dgm:spPr>
        <a:solidFill>
          <a:schemeClr val="accent4"/>
        </a:solidFill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民权</a:t>
          </a:r>
        </a:p>
      </dgm:t>
    </dgm:pt>
    <dgm:pt modelId="{E549DA4C-E0E0-4694-930C-FED20F6BA45F}" cxnId="{2BD7864F-B447-434D-8822-E3F068195C2B}" type="parTrans">
      <dgm:prSet/>
      <dgm:spPr/>
      <dgm:t>
        <a:bodyPr/>
        <a:lstStyle/>
        <a:p>
          <a:endParaRPr lang="zh-CN" altLang="en-US"/>
        </a:p>
      </dgm:t>
    </dgm:pt>
    <dgm:pt modelId="{3933BEE5-8C6D-4DAC-9AF2-26BB6A89D41B}" cxnId="{2BD7864F-B447-434D-8822-E3F068195C2B}" type="sibTrans">
      <dgm:prSet/>
      <dgm:spPr/>
      <dgm:t>
        <a:bodyPr/>
        <a:lstStyle/>
        <a:p>
          <a:endParaRPr lang="zh-CN" altLang="en-US"/>
        </a:p>
      </dgm:t>
    </dgm:pt>
    <dgm:pt modelId="{3F64338C-B6DE-417F-A944-D8835E766285}">
      <dgm:prSet phldrT="[文本]"/>
      <dgm:spPr>
        <a:solidFill>
          <a:schemeClr val="accent6"/>
        </a:solidFill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民生</a:t>
          </a:r>
        </a:p>
      </dgm:t>
    </dgm:pt>
    <dgm:pt modelId="{A4968EEB-EC29-412D-A3FF-3079DE3886DA}" cxnId="{DF03E7D4-D77A-42FE-82D3-CE803C75FA28}" type="parTrans">
      <dgm:prSet/>
      <dgm:spPr/>
      <dgm:t>
        <a:bodyPr/>
        <a:lstStyle/>
        <a:p>
          <a:endParaRPr lang="zh-CN" altLang="en-US"/>
        </a:p>
      </dgm:t>
    </dgm:pt>
    <dgm:pt modelId="{65C6968C-18ED-4345-B098-52864B5D66F1}" cxnId="{DF03E7D4-D77A-42FE-82D3-CE803C75FA28}" type="sibTrans">
      <dgm:prSet/>
      <dgm:spPr/>
      <dgm:t>
        <a:bodyPr/>
        <a:lstStyle/>
        <a:p>
          <a:endParaRPr lang="zh-CN" altLang="en-US"/>
        </a:p>
      </dgm:t>
    </dgm:pt>
    <dgm:pt modelId="{C26BCF05-BB1C-4ADD-ACF9-322473A5CFBF}">
      <dgm:prSet phldrT="[文本]"/>
      <dgm:spPr>
        <a:solidFill>
          <a:srgbClr val="C00000"/>
        </a:solidFill>
        <a:effectLst>
          <a:outerShdw blurRad="50800" dist="38100" algn="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民族</a:t>
          </a:r>
        </a:p>
      </dgm:t>
    </dgm:pt>
    <dgm:pt modelId="{9B67767D-5EF4-4A01-A203-05E268D28784}" cxnId="{021FF684-084E-4A7F-AE37-45C099C5FBAD}" type="parTrans">
      <dgm:prSet/>
      <dgm:spPr/>
      <dgm:t>
        <a:bodyPr/>
        <a:lstStyle/>
        <a:p>
          <a:endParaRPr lang="zh-CN" altLang="en-US"/>
        </a:p>
      </dgm:t>
    </dgm:pt>
    <dgm:pt modelId="{43FE6287-653F-4A9F-9561-EC88CFAC7190}" cxnId="{021FF684-084E-4A7F-AE37-45C099C5FBAD}" type="sibTrans">
      <dgm:prSet/>
      <dgm:spPr/>
      <dgm:t>
        <a:bodyPr/>
        <a:lstStyle/>
        <a:p>
          <a:endParaRPr lang="zh-CN" altLang="en-US"/>
        </a:p>
      </dgm:t>
    </dgm:pt>
    <dgm:pt modelId="{48DF2D8F-A239-43D2-92FC-EC231DD82CEF}" type="pres">
      <dgm:prSet presAssocID="{9259CD07-6220-4207-9B30-34077C9A5A29}" presName="compositeShape" presStyleCnt="0">
        <dgm:presLayoutVars>
          <dgm:chMax val="7"/>
          <dgm:dir/>
          <dgm:resizeHandles val="exact"/>
        </dgm:presLayoutVars>
      </dgm:prSet>
      <dgm:spPr/>
    </dgm:pt>
    <dgm:pt modelId="{6318556F-F0AC-4B78-BBB1-FFF4E2109EF8}" type="pres">
      <dgm:prSet presAssocID="{9259CD07-6220-4207-9B30-34077C9A5A29}" presName="wedge1" presStyleLbl="node1" presStyleIdx="0" presStyleCnt="3"/>
      <dgm:spPr/>
    </dgm:pt>
    <dgm:pt modelId="{6B0C91DF-0F9F-4C02-A1DF-C150951D7710}" type="pres">
      <dgm:prSet presAssocID="{9259CD07-6220-4207-9B30-34077C9A5A2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10631C-1478-4768-A102-E56A5C011489}" type="pres">
      <dgm:prSet presAssocID="{9259CD07-6220-4207-9B30-34077C9A5A29}" presName="wedge2" presStyleLbl="node1" presStyleIdx="1" presStyleCnt="3"/>
      <dgm:spPr/>
    </dgm:pt>
    <dgm:pt modelId="{2A3FF965-540C-4A55-B976-E2293D34E8D8}" type="pres">
      <dgm:prSet presAssocID="{9259CD07-6220-4207-9B30-34077C9A5A2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46A6F97-A000-4558-8A40-0F42B530EBD3}" type="pres">
      <dgm:prSet presAssocID="{9259CD07-6220-4207-9B30-34077C9A5A29}" presName="wedge3" presStyleLbl="node1" presStyleIdx="2" presStyleCnt="3"/>
      <dgm:spPr/>
    </dgm:pt>
    <dgm:pt modelId="{03876090-E301-498A-ABD5-2403C97332A3}" type="pres">
      <dgm:prSet presAssocID="{9259CD07-6220-4207-9B30-34077C9A5A2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40BCF04-5F76-453D-8F36-FC741B1CBC2C}" type="presOf" srcId="{C26BCF05-BB1C-4ADD-ACF9-322473A5CFBF}" destId="{03876090-E301-498A-ABD5-2403C97332A3}" srcOrd="1" destOrd="0" presId="urn:microsoft.com/office/officeart/2005/8/layout/chart3"/>
    <dgm:cxn modelId="{8242171B-6615-4DFF-AFA1-0D737D31E2FE}" type="presOf" srcId="{ABC97D9E-34DB-484E-A941-C9CF821C7316}" destId="{6B0C91DF-0F9F-4C02-A1DF-C150951D7710}" srcOrd="1" destOrd="0" presId="urn:microsoft.com/office/officeart/2005/8/layout/chart3"/>
    <dgm:cxn modelId="{4680BB2A-6237-4148-A2AA-D1124B993BC9}" type="presOf" srcId="{3F64338C-B6DE-417F-A944-D8835E766285}" destId="{A810631C-1478-4768-A102-E56A5C011489}" srcOrd="0" destOrd="0" presId="urn:microsoft.com/office/officeart/2005/8/layout/chart3"/>
    <dgm:cxn modelId="{553E8239-4C0D-4CEC-AF9E-B25AC39A63A3}" type="presOf" srcId="{C26BCF05-BB1C-4ADD-ACF9-322473A5CFBF}" destId="{C46A6F97-A000-4558-8A40-0F42B530EBD3}" srcOrd="0" destOrd="0" presId="urn:microsoft.com/office/officeart/2005/8/layout/chart3"/>
    <dgm:cxn modelId="{2BD7864F-B447-434D-8822-E3F068195C2B}" srcId="{9259CD07-6220-4207-9B30-34077C9A5A29}" destId="{ABC97D9E-34DB-484E-A941-C9CF821C7316}" srcOrd="0" destOrd="0" parTransId="{E549DA4C-E0E0-4694-930C-FED20F6BA45F}" sibTransId="{3933BEE5-8C6D-4DAC-9AF2-26BB6A89D41B}"/>
    <dgm:cxn modelId="{021FF684-084E-4A7F-AE37-45C099C5FBAD}" srcId="{9259CD07-6220-4207-9B30-34077C9A5A29}" destId="{C26BCF05-BB1C-4ADD-ACF9-322473A5CFBF}" srcOrd="2" destOrd="0" parTransId="{9B67767D-5EF4-4A01-A203-05E268D28784}" sibTransId="{43FE6287-653F-4A9F-9561-EC88CFAC7190}"/>
    <dgm:cxn modelId="{855215B1-6446-47DF-A90F-B0A9C7A1DA5D}" type="presOf" srcId="{3F64338C-B6DE-417F-A944-D8835E766285}" destId="{2A3FF965-540C-4A55-B976-E2293D34E8D8}" srcOrd="1" destOrd="0" presId="urn:microsoft.com/office/officeart/2005/8/layout/chart3"/>
    <dgm:cxn modelId="{DF03E7D4-D77A-42FE-82D3-CE803C75FA28}" srcId="{9259CD07-6220-4207-9B30-34077C9A5A29}" destId="{3F64338C-B6DE-417F-A944-D8835E766285}" srcOrd="1" destOrd="0" parTransId="{A4968EEB-EC29-412D-A3FF-3079DE3886DA}" sibTransId="{65C6968C-18ED-4345-B098-52864B5D66F1}"/>
    <dgm:cxn modelId="{9822D7F8-6809-4066-9F43-1AD889C67668}" type="presOf" srcId="{9259CD07-6220-4207-9B30-34077C9A5A29}" destId="{48DF2D8F-A239-43D2-92FC-EC231DD82CEF}" srcOrd="0" destOrd="0" presId="urn:microsoft.com/office/officeart/2005/8/layout/chart3"/>
    <dgm:cxn modelId="{1ECC2BFF-A818-4B26-894A-568778D3B7E3}" type="presOf" srcId="{ABC97D9E-34DB-484E-A941-C9CF821C7316}" destId="{6318556F-F0AC-4B78-BBB1-FFF4E2109EF8}" srcOrd="0" destOrd="0" presId="urn:microsoft.com/office/officeart/2005/8/layout/chart3"/>
    <dgm:cxn modelId="{9C7D78EB-E61B-4B99-9829-51C4F9AFE852}" type="presParOf" srcId="{48DF2D8F-A239-43D2-92FC-EC231DD82CEF}" destId="{6318556F-F0AC-4B78-BBB1-FFF4E2109EF8}" srcOrd="0" destOrd="0" presId="urn:microsoft.com/office/officeart/2005/8/layout/chart3"/>
    <dgm:cxn modelId="{0D8953C1-0DF1-45EF-87AD-0115DB7AEEC4}" type="presParOf" srcId="{48DF2D8F-A239-43D2-92FC-EC231DD82CEF}" destId="{6B0C91DF-0F9F-4C02-A1DF-C150951D7710}" srcOrd="1" destOrd="0" presId="urn:microsoft.com/office/officeart/2005/8/layout/chart3"/>
    <dgm:cxn modelId="{2263ABB1-E7B0-42E2-B9D5-B6010B4724DF}" type="presParOf" srcId="{48DF2D8F-A239-43D2-92FC-EC231DD82CEF}" destId="{A810631C-1478-4768-A102-E56A5C011489}" srcOrd="2" destOrd="0" presId="urn:microsoft.com/office/officeart/2005/8/layout/chart3"/>
    <dgm:cxn modelId="{81587DD4-9B3D-4ECE-9FE6-43445483B93B}" type="presParOf" srcId="{48DF2D8F-A239-43D2-92FC-EC231DD82CEF}" destId="{2A3FF965-540C-4A55-B976-E2293D34E8D8}" srcOrd="3" destOrd="0" presId="urn:microsoft.com/office/officeart/2005/8/layout/chart3"/>
    <dgm:cxn modelId="{938A6735-6703-4DA7-BCB6-A9A1CF806261}" type="presParOf" srcId="{48DF2D8F-A239-43D2-92FC-EC231DD82CEF}" destId="{C46A6F97-A000-4558-8A40-0F42B530EBD3}" srcOrd="4" destOrd="0" presId="urn:microsoft.com/office/officeart/2005/8/layout/chart3"/>
    <dgm:cxn modelId="{4A352711-A3E4-4208-937B-DA41B7B5072B}" type="presParOf" srcId="{48DF2D8F-A239-43D2-92FC-EC231DD82CEF}" destId="{03876090-E301-498A-ABD5-2403C97332A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8556F-F0AC-4B78-BBB1-FFF4E2109EF8}">
      <dsp:nvSpPr>
        <dsp:cNvPr id="0" name=""/>
        <dsp:cNvSpPr/>
      </dsp:nvSpPr>
      <dsp:spPr>
        <a:xfrm>
          <a:off x="612266" y="137905"/>
          <a:ext cx="1716151" cy="1716151"/>
        </a:xfrm>
        <a:prstGeom prst="pie">
          <a:avLst>
            <a:gd name="adj1" fmla="val 16200000"/>
            <a:gd name="adj2" fmla="val 1800000"/>
          </a:avLst>
        </a:prstGeom>
        <a:solidFill>
          <a:schemeClr val="accent4"/>
        </a:solidFill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民权</a:t>
          </a:r>
        </a:p>
      </dsp:txBody>
      <dsp:txXfrm>
        <a:off x="1545322" y="454575"/>
        <a:ext cx="582265" cy="572050"/>
      </dsp:txXfrm>
    </dsp:sp>
    <dsp:sp modelId="{A810631C-1478-4768-A102-E56A5C011489}">
      <dsp:nvSpPr>
        <dsp:cNvPr id="0" name=""/>
        <dsp:cNvSpPr/>
      </dsp:nvSpPr>
      <dsp:spPr>
        <a:xfrm>
          <a:off x="523803" y="188981"/>
          <a:ext cx="1716151" cy="1716151"/>
        </a:xfrm>
        <a:prstGeom prst="pie">
          <a:avLst>
            <a:gd name="adj1" fmla="val 1800000"/>
            <a:gd name="adj2" fmla="val 9000000"/>
          </a:avLst>
        </a:prstGeom>
        <a:solidFill>
          <a:schemeClr val="accent6"/>
        </a:solidFill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民生</a:t>
          </a:r>
        </a:p>
      </dsp:txBody>
      <dsp:txXfrm>
        <a:off x="993702" y="1271791"/>
        <a:ext cx="776354" cy="531189"/>
      </dsp:txXfrm>
    </dsp:sp>
    <dsp:sp modelId="{C46A6F97-A000-4558-8A40-0F42B530EBD3}">
      <dsp:nvSpPr>
        <dsp:cNvPr id="0" name=""/>
        <dsp:cNvSpPr/>
      </dsp:nvSpPr>
      <dsp:spPr>
        <a:xfrm>
          <a:off x="523803" y="188981"/>
          <a:ext cx="1716151" cy="1716151"/>
        </a:xfrm>
        <a:prstGeom prst="pie">
          <a:avLst>
            <a:gd name="adj1" fmla="val 9000000"/>
            <a:gd name="adj2" fmla="val 16200000"/>
          </a:avLst>
        </a:prstGeom>
        <a:solidFill>
          <a:srgbClr val="C00000"/>
        </a:solidFill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腾祥嘉丽准粗圆简" panose="01010104010101010101" pitchFamily="2" charset="-122"/>
              <a:ea typeface="腾祥嘉丽准粗圆简" panose="01010104010101010101" pitchFamily="2" charset="-122"/>
            </a:rPr>
            <a:t>民族</a:t>
          </a:r>
        </a:p>
      </dsp:txBody>
      <dsp:txXfrm>
        <a:off x="707676" y="526082"/>
        <a:ext cx="582265" cy="57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通过行医实践，孙中山认识到“医术救人，所济有限”，“医国”比“医人”更重要。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</a:t>
            </a:r>
            <a:r>
              <a:rPr lang="en-US" altLang="zh-CN" dirty="0"/>
              <a:t>11</a:t>
            </a:r>
            <a:r>
              <a:rPr lang="zh-CN" altLang="en-US" dirty="0"/>
              <a:t>月下旬，全国已有一半以上的省份宣布独立，支持革命，清政府统治土崩瓦解。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武昌起义的胜利，促进革命之火传向全国各地，各省纷纷独立，革命党人的势力也愈加壮大。</a:t>
            </a:r>
            <a:endParaRPr lang="zh-CN" altLang="en-US" dirty="0"/>
          </a:p>
          <a:p>
            <a:r>
              <a:rPr lang="zh-CN" altLang="en-US" dirty="0"/>
              <a:t>这种新的斗争形势，需要建立一个全国统一的领导中心。</a:t>
            </a:r>
            <a:endParaRPr lang="zh-CN" altLang="en-US" dirty="0"/>
          </a:p>
          <a:p>
            <a:r>
              <a:rPr lang="zh-CN" altLang="en-US" dirty="0"/>
              <a:t>于是，建立中央临时政府的议题就提上日程来。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20</a:t>
            </a:r>
            <a:r>
              <a:rPr lang="zh-CN" altLang="en-US" dirty="0"/>
              <a:t>世纪初的中国大地上活跃着两支队伍，一支叫“民主”，一支叫“专制”。</a:t>
            </a:r>
            <a:endParaRPr lang="zh-CN" altLang="en-US" dirty="0"/>
          </a:p>
          <a:p>
            <a:r>
              <a:rPr lang="zh-CN" altLang="en-US" dirty="0"/>
              <a:t>由于目标相左，两支队伍都看对方不顺眼，时常暗地里发生小摩擦。</a:t>
            </a:r>
            <a:endParaRPr lang="zh-CN" altLang="en-US" dirty="0"/>
          </a:p>
          <a:p>
            <a:r>
              <a:rPr lang="zh-CN" altLang="en-US" dirty="0"/>
              <a:t>但论实力，“民主”还不能和“专制”相提并论，因为专制里面有一个叫“北洋军阀”的组织，从</a:t>
            </a:r>
            <a:r>
              <a:rPr lang="en-US" altLang="zh-CN" dirty="0"/>
              <a:t>1912</a:t>
            </a:r>
            <a:r>
              <a:rPr lang="zh-CN" altLang="en-US" dirty="0"/>
              <a:t>年开始在北方占据很大势力。</a:t>
            </a:r>
            <a:endParaRPr lang="zh-CN" altLang="en-US" dirty="0"/>
          </a:p>
          <a:p>
            <a:r>
              <a:rPr lang="zh-CN" altLang="en-US" dirty="0"/>
              <a:t>从</a:t>
            </a:r>
            <a:r>
              <a:rPr lang="en-US" altLang="zh-CN" dirty="0"/>
              <a:t>1913</a:t>
            </a:r>
            <a:r>
              <a:rPr lang="zh-CN" altLang="en-US" dirty="0"/>
              <a:t>年开始，这两只队伍相继展开了数次激烈的斗争。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4.xml"/><Relationship Id="rId7" Type="http://schemas.openxmlformats.org/officeDocument/2006/relationships/image" Target="../media/image3.emf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0" Type="http://schemas.openxmlformats.org/officeDocument/2006/relationships/tags" Target="../tags/tag25.xml"/><Relationship Id="rId4" Type="http://schemas.openxmlformats.org/officeDocument/2006/relationships/tags" Target="../tags/tag2.xml"/><Relationship Id="rId39" Type="http://schemas.openxmlformats.org/officeDocument/2006/relationships/tags" Target="../tags/tag24.xml"/><Relationship Id="rId38" Type="http://schemas.openxmlformats.org/officeDocument/2006/relationships/tags" Target="../tags/tag23.xml"/><Relationship Id="rId37" Type="http://schemas.openxmlformats.org/officeDocument/2006/relationships/tags" Target="../tags/tag22.xml"/><Relationship Id="rId36" Type="http://schemas.openxmlformats.org/officeDocument/2006/relationships/image" Target="../media/image14.png"/><Relationship Id="rId35" Type="http://schemas.openxmlformats.org/officeDocument/2006/relationships/tags" Target="../tags/tag21.xml"/><Relationship Id="rId34" Type="http://schemas.openxmlformats.org/officeDocument/2006/relationships/image" Target="../media/image13.emf"/><Relationship Id="rId33" Type="http://schemas.openxmlformats.org/officeDocument/2006/relationships/tags" Target="../tags/tag20.xml"/><Relationship Id="rId32" Type="http://schemas.openxmlformats.org/officeDocument/2006/relationships/tags" Target="../tags/tag19.xml"/><Relationship Id="rId31" Type="http://schemas.openxmlformats.org/officeDocument/2006/relationships/tags" Target="../tags/tag18.xml"/><Relationship Id="rId30" Type="http://schemas.openxmlformats.org/officeDocument/2006/relationships/tags" Target="../tags/tag17.xml"/><Relationship Id="rId3" Type="http://schemas.openxmlformats.org/officeDocument/2006/relationships/image" Target="../media/image1.png"/><Relationship Id="rId29" Type="http://schemas.openxmlformats.org/officeDocument/2006/relationships/tags" Target="../tags/tag16.xml"/><Relationship Id="rId28" Type="http://schemas.openxmlformats.org/officeDocument/2006/relationships/image" Target="../media/image12.emf"/><Relationship Id="rId27" Type="http://schemas.openxmlformats.org/officeDocument/2006/relationships/tags" Target="../tags/tag15.xml"/><Relationship Id="rId26" Type="http://schemas.openxmlformats.org/officeDocument/2006/relationships/image" Target="../media/image11.png"/><Relationship Id="rId25" Type="http://schemas.openxmlformats.org/officeDocument/2006/relationships/tags" Target="../tags/tag14.xml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image" Target="../media/image10.emf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9.emf"/><Relationship Id="rId18" Type="http://schemas.openxmlformats.org/officeDocument/2006/relationships/tags" Target="../tags/tag9.xml"/><Relationship Id="rId17" Type="http://schemas.openxmlformats.org/officeDocument/2006/relationships/image" Target="../media/image8.emf"/><Relationship Id="rId16" Type="http://schemas.openxmlformats.org/officeDocument/2006/relationships/tags" Target="../tags/tag8.xml"/><Relationship Id="rId15" Type="http://schemas.openxmlformats.org/officeDocument/2006/relationships/image" Target="../media/image7.emf"/><Relationship Id="rId14" Type="http://schemas.openxmlformats.org/officeDocument/2006/relationships/tags" Target="../tags/tag7.xml"/><Relationship Id="rId13" Type="http://schemas.openxmlformats.org/officeDocument/2006/relationships/image" Target="../media/image6.emf"/><Relationship Id="rId12" Type="http://schemas.openxmlformats.org/officeDocument/2006/relationships/tags" Target="../tags/tag6.xml"/><Relationship Id="rId11" Type="http://schemas.openxmlformats.org/officeDocument/2006/relationships/image" Target="../media/image5.emf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92.xml"/><Relationship Id="rId7" Type="http://schemas.openxmlformats.org/officeDocument/2006/relationships/image" Target="../media/image3.emf"/><Relationship Id="rId6" Type="http://schemas.openxmlformats.org/officeDocument/2006/relationships/tags" Target="../tags/tag91.xml"/><Relationship Id="rId5" Type="http://schemas.openxmlformats.org/officeDocument/2006/relationships/image" Target="../media/image2.png"/><Relationship Id="rId40" Type="http://schemas.openxmlformats.org/officeDocument/2006/relationships/tags" Target="../tags/tag113.xml"/><Relationship Id="rId4" Type="http://schemas.openxmlformats.org/officeDocument/2006/relationships/tags" Target="../tags/tag90.xml"/><Relationship Id="rId39" Type="http://schemas.openxmlformats.org/officeDocument/2006/relationships/tags" Target="../tags/tag112.xml"/><Relationship Id="rId38" Type="http://schemas.openxmlformats.org/officeDocument/2006/relationships/tags" Target="../tags/tag111.xml"/><Relationship Id="rId37" Type="http://schemas.openxmlformats.org/officeDocument/2006/relationships/tags" Target="../tags/tag110.xml"/><Relationship Id="rId36" Type="http://schemas.openxmlformats.org/officeDocument/2006/relationships/image" Target="../media/image14.png"/><Relationship Id="rId35" Type="http://schemas.openxmlformats.org/officeDocument/2006/relationships/tags" Target="../tags/tag109.xml"/><Relationship Id="rId34" Type="http://schemas.openxmlformats.org/officeDocument/2006/relationships/image" Target="../media/image13.emf"/><Relationship Id="rId33" Type="http://schemas.openxmlformats.org/officeDocument/2006/relationships/tags" Target="../tags/tag108.xml"/><Relationship Id="rId32" Type="http://schemas.openxmlformats.org/officeDocument/2006/relationships/tags" Target="../tags/tag107.xml"/><Relationship Id="rId31" Type="http://schemas.openxmlformats.org/officeDocument/2006/relationships/tags" Target="../tags/tag106.xml"/><Relationship Id="rId30" Type="http://schemas.openxmlformats.org/officeDocument/2006/relationships/tags" Target="../tags/tag105.xml"/><Relationship Id="rId3" Type="http://schemas.openxmlformats.org/officeDocument/2006/relationships/image" Target="../media/image1.png"/><Relationship Id="rId29" Type="http://schemas.openxmlformats.org/officeDocument/2006/relationships/tags" Target="../tags/tag104.xml"/><Relationship Id="rId28" Type="http://schemas.openxmlformats.org/officeDocument/2006/relationships/image" Target="../media/image12.emf"/><Relationship Id="rId27" Type="http://schemas.openxmlformats.org/officeDocument/2006/relationships/tags" Target="../tags/tag103.xml"/><Relationship Id="rId26" Type="http://schemas.openxmlformats.org/officeDocument/2006/relationships/image" Target="../media/image11.png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image" Target="../media/image10.emf"/><Relationship Id="rId20" Type="http://schemas.openxmlformats.org/officeDocument/2006/relationships/tags" Target="../tags/tag98.xml"/><Relationship Id="rId2" Type="http://schemas.openxmlformats.org/officeDocument/2006/relationships/tags" Target="../tags/tag89.xml"/><Relationship Id="rId19" Type="http://schemas.openxmlformats.org/officeDocument/2006/relationships/image" Target="../media/image9.emf"/><Relationship Id="rId18" Type="http://schemas.openxmlformats.org/officeDocument/2006/relationships/tags" Target="../tags/tag97.xml"/><Relationship Id="rId17" Type="http://schemas.openxmlformats.org/officeDocument/2006/relationships/image" Target="../media/image8.emf"/><Relationship Id="rId16" Type="http://schemas.openxmlformats.org/officeDocument/2006/relationships/tags" Target="../tags/tag96.xml"/><Relationship Id="rId15" Type="http://schemas.openxmlformats.org/officeDocument/2006/relationships/image" Target="../media/image7.emf"/><Relationship Id="rId14" Type="http://schemas.openxmlformats.org/officeDocument/2006/relationships/tags" Target="../tags/tag95.xml"/><Relationship Id="rId13" Type="http://schemas.openxmlformats.org/officeDocument/2006/relationships/image" Target="../media/image6.emf"/><Relationship Id="rId12" Type="http://schemas.openxmlformats.org/officeDocument/2006/relationships/tags" Target="../tags/tag94.xml"/><Relationship Id="rId11" Type="http://schemas.openxmlformats.org/officeDocument/2006/relationships/image" Target="../media/image5.emf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4.xml"/><Relationship Id="rId7" Type="http://schemas.openxmlformats.org/officeDocument/2006/relationships/image" Target="../media/image16.png"/><Relationship Id="rId6" Type="http://schemas.openxmlformats.org/officeDocument/2006/relationships/tags" Target="../tags/tag33.xml"/><Relationship Id="rId5" Type="http://schemas.openxmlformats.org/officeDocument/2006/relationships/image" Target="../media/image9.emf"/><Relationship Id="rId4" Type="http://schemas.openxmlformats.org/officeDocument/2006/relationships/tags" Target="../tags/tag32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image" Target="../media/image19.emf"/><Relationship Id="rId30" Type="http://schemas.openxmlformats.org/officeDocument/2006/relationships/tags" Target="../tags/tag47.xml"/><Relationship Id="rId3" Type="http://schemas.openxmlformats.org/officeDocument/2006/relationships/image" Target="../media/image15.png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image" Target="../media/image10.emf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image" Target="../media/image13.emf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image" Target="../media/image8.emf"/><Relationship Id="rId20" Type="http://schemas.openxmlformats.org/officeDocument/2006/relationships/tags" Target="../tags/tag40.xml"/><Relationship Id="rId2" Type="http://schemas.openxmlformats.org/officeDocument/2006/relationships/tags" Target="../tags/tag31.xml"/><Relationship Id="rId19" Type="http://schemas.openxmlformats.org/officeDocument/2006/relationships/image" Target="../media/image7.emf"/><Relationship Id="rId18" Type="http://schemas.openxmlformats.org/officeDocument/2006/relationships/tags" Target="../tags/tag39.xml"/><Relationship Id="rId17" Type="http://schemas.openxmlformats.org/officeDocument/2006/relationships/image" Target="../media/image6.emf"/><Relationship Id="rId16" Type="http://schemas.openxmlformats.org/officeDocument/2006/relationships/tags" Target="../tags/tag38.xml"/><Relationship Id="rId15" Type="http://schemas.openxmlformats.org/officeDocument/2006/relationships/image" Target="../media/image5.emf"/><Relationship Id="rId14" Type="http://schemas.openxmlformats.org/officeDocument/2006/relationships/tags" Target="../tags/tag37.xml"/><Relationship Id="rId13" Type="http://schemas.openxmlformats.org/officeDocument/2006/relationships/image" Target="../media/image4.emf"/><Relationship Id="rId12" Type="http://schemas.openxmlformats.org/officeDocument/2006/relationships/tags" Target="../tags/tag36.xml"/><Relationship Id="rId11" Type="http://schemas.openxmlformats.org/officeDocument/2006/relationships/image" Target="../media/image18.png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21750" y="2385695"/>
            <a:ext cx="940435" cy="958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81375" cy="490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3" name="图片 22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811268"/>
            <a:ext cx="2213985" cy="3046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9035" y="1114425"/>
            <a:ext cx="6229985" cy="29889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0"/>
            </p:custDataLst>
          </p:nvPr>
        </p:nvSpPr>
        <p:spPr>
          <a:xfrm>
            <a:off x="2718814" y="1714881"/>
            <a:ext cx="5669280" cy="108799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43910" cy="490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19" name="图片 18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7"/>
            </p:custDataLst>
          </p:nvPr>
        </p:nvSpPr>
        <p:spPr>
          <a:xfrm rot="21240000">
            <a:off x="3728391" y="1628617"/>
            <a:ext cx="3883580" cy="101772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9083636" y="2958975"/>
            <a:ext cx="1197583" cy="1823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4521027" y="3600413"/>
            <a:ext cx="950676" cy="130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6759919" y="3748059"/>
            <a:ext cx="987772" cy="1131323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64090" y="2212637"/>
            <a:ext cx="2059338" cy="2588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04691" y="862583"/>
            <a:ext cx="1589878" cy="156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04694" y="1550906"/>
            <a:ext cx="1557884" cy="1587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627752" y="1858125"/>
            <a:ext cx="1023188" cy="947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09340" y="459366"/>
            <a:ext cx="1357875" cy="1186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344946" y="3624138"/>
            <a:ext cx="1023188" cy="947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 cstate="screen"/>
          <a:stretch>
            <a:fillRect/>
          </a:stretch>
        </p:blipFill>
        <p:spPr>
          <a:xfrm>
            <a:off x="9862578" y="251329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465805" y="862330"/>
            <a:ext cx="1610995" cy="1214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2"/>
            </p:custDataLst>
          </p:nvPr>
        </p:nvSpPr>
        <p:spPr>
          <a:xfrm>
            <a:off x="1483592" y="968309"/>
            <a:ext cx="1575421" cy="62484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24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3743008" y="5690643"/>
            <a:ext cx="4705985" cy="93812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image" Target="../media/image20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microsoft.com/office/2007/relationships/hdphoto" Target="../media/image59.wdp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1.svg"/><Relationship Id="rId1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68.png"/><Relationship Id="rId7" Type="http://schemas.openxmlformats.org/officeDocument/2006/relationships/image" Target="../media/image1.svg"/><Relationship Id="rId6" Type="http://schemas.openxmlformats.org/officeDocument/2006/relationships/image" Target="../media/image60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jpe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44.xml"/><Relationship Id="rId7" Type="http://schemas.openxmlformats.org/officeDocument/2006/relationships/image" Target="../media/image5.emf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1.png"/><Relationship Id="rId3" Type="http://schemas.openxmlformats.org/officeDocument/2006/relationships/tags" Target="../tags/tag141.xml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55.xml"/><Relationship Id="rId25" Type="http://schemas.openxmlformats.org/officeDocument/2006/relationships/image" Target="../media/image76.png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image" Target="../media/image75.emf"/><Relationship Id="rId21" Type="http://schemas.openxmlformats.org/officeDocument/2006/relationships/tags" Target="../tags/tag152.xml"/><Relationship Id="rId20" Type="http://schemas.openxmlformats.org/officeDocument/2006/relationships/image" Target="../media/image74.emf"/><Relationship Id="rId2" Type="http://schemas.openxmlformats.org/officeDocument/2006/relationships/image" Target="../media/image72.emf"/><Relationship Id="rId19" Type="http://schemas.openxmlformats.org/officeDocument/2006/relationships/tags" Target="../tags/tag151.xml"/><Relationship Id="rId18" Type="http://schemas.openxmlformats.org/officeDocument/2006/relationships/image" Target="../media/image73.emf"/><Relationship Id="rId17" Type="http://schemas.openxmlformats.org/officeDocument/2006/relationships/tags" Target="../tags/tag150.xml"/><Relationship Id="rId16" Type="http://schemas.openxmlformats.org/officeDocument/2006/relationships/image" Target="../media/image13.emf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image" Target="../media/image10.emf"/><Relationship Id="rId10" Type="http://schemas.openxmlformats.org/officeDocument/2006/relationships/tags" Target="../tags/tag145.xml"/><Relationship Id="rId1" Type="http://schemas.openxmlformats.org/officeDocument/2006/relationships/tags" Target="../tags/tag14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60.xml"/><Relationship Id="rId7" Type="http://schemas.openxmlformats.org/officeDocument/2006/relationships/image" Target="../media/image74.emf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image" Target="../media/image25.emf"/><Relationship Id="rId3" Type="http://schemas.openxmlformats.org/officeDocument/2006/relationships/tags" Target="../tags/tag157.xml"/><Relationship Id="rId2" Type="http://schemas.openxmlformats.org/officeDocument/2006/relationships/image" Target="../media/image72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66.xml"/><Relationship Id="rId17" Type="http://schemas.openxmlformats.org/officeDocument/2006/relationships/image" Target="../media/image13.emf"/><Relationship Id="rId16" Type="http://schemas.openxmlformats.org/officeDocument/2006/relationships/tags" Target="../tags/tag165.xml"/><Relationship Id="rId15" Type="http://schemas.openxmlformats.org/officeDocument/2006/relationships/image" Target="../media/image73.emf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image" Target="../media/image10.emf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image" Target="../media/image15.png"/><Relationship Id="rId7" Type="http://schemas.openxmlformats.org/officeDocument/2006/relationships/tags" Target="../tags/tag124.xml"/><Relationship Id="rId6" Type="http://schemas.openxmlformats.org/officeDocument/2006/relationships/image" Target="../media/image18.png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38.xml"/><Relationship Id="rId30" Type="http://schemas.openxmlformats.org/officeDocument/2006/relationships/image" Target="../media/image28.png"/><Relationship Id="rId3" Type="http://schemas.openxmlformats.org/officeDocument/2006/relationships/tags" Target="../tags/tag122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tags" Target="../tags/tag137.xml"/><Relationship Id="rId26" Type="http://schemas.openxmlformats.org/officeDocument/2006/relationships/image" Target="../media/image25.emf"/><Relationship Id="rId25" Type="http://schemas.openxmlformats.org/officeDocument/2006/relationships/tags" Target="../tags/tag136.xml"/><Relationship Id="rId24" Type="http://schemas.openxmlformats.org/officeDocument/2006/relationships/tags" Target="../tags/tag135.xml"/><Relationship Id="rId23" Type="http://schemas.openxmlformats.org/officeDocument/2006/relationships/image" Target="../media/image24.emf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image" Target="../media/image23.emf"/><Relationship Id="rId2" Type="http://schemas.openxmlformats.org/officeDocument/2006/relationships/image" Target="../media/image1.png"/><Relationship Id="rId19" Type="http://schemas.openxmlformats.org/officeDocument/2006/relationships/tags" Target="../tags/tag132.xml"/><Relationship Id="rId18" Type="http://schemas.openxmlformats.org/officeDocument/2006/relationships/image" Target="../media/image19.emf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image" Target="../media/image10.emf"/><Relationship Id="rId11" Type="http://schemas.openxmlformats.org/officeDocument/2006/relationships/tags" Target="../tags/tag126.xml"/><Relationship Id="rId10" Type="http://schemas.openxmlformats.org/officeDocument/2006/relationships/image" Target="../media/image9.emf"/><Relationship Id="rId1" Type="http://schemas.openxmlformats.org/officeDocument/2006/relationships/tags" Target="../tags/tag12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7.xml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tags" Target="../tags/tag13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1.xml"/><Relationship Id="rId8" Type="http://schemas.openxmlformats.org/officeDocument/2006/relationships/diagramData" Target="../diagrams/data1.xml"/><Relationship Id="rId7" Type="http://schemas.openxmlformats.org/officeDocument/2006/relationships/image" Target="../media/image41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3" Type="http://schemas.openxmlformats.org/officeDocument/2006/relationships/slideLayout" Target="../slideLayouts/slideLayout7.xml"/><Relationship Id="rId12" Type="http://schemas.microsoft.com/office/2007/relationships/diagramDrawing" Target="../diagrams/drawing1.xml"/><Relationship Id="rId11" Type="http://schemas.openxmlformats.org/officeDocument/2006/relationships/diagramColors" Target="../diagrams/colors1.xml"/><Relationship Id="rId10" Type="http://schemas.openxmlformats.org/officeDocument/2006/relationships/diagramQuickStyle" Target="../diagrams/quickStyle1.xml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4220" y="6363970"/>
            <a:ext cx="113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加油</a:t>
            </a:r>
            <a:endParaRPr lang="zh-CN" altLang="zh-CN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793" y="1196132"/>
            <a:ext cx="3237257" cy="185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44" y="980943"/>
            <a:ext cx="3401863" cy="304826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4" y="510827"/>
            <a:ext cx="441746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考点三：中华民国的创建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 descr="蓝色小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695" y="2283284"/>
            <a:ext cx="2716505" cy="3842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331568" y="3813658"/>
            <a:ext cx="747470" cy="63092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革命党人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箭头: 右 7"/>
          <p:cNvSpPr/>
          <p:nvPr/>
        </p:nvSpPr>
        <p:spPr>
          <a:xfrm>
            <a:off x="2906970" y="3309709"/>
            <a:ext cx="1919030" cy="163882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辛亥革命的成果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8199083" y="3428999"/>
            <a:ext cx="1815705" cy="144780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辛亥革命的结果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61915" y="2130341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封建君主制度被推翻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1915" y="3646723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中华民国的建立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61915" y="4968060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中华民国临时约法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00394" y="4653257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袁世凯窃取革命果实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03" y="2734904"/>
            <a:ext cx="1689144" cy="2165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079">
            <a:off x="6835178" y="2260824"/>
            <a:ext cx="812842" cy="8128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5">
            <a:off x="10341068" y="4627209"/>
            <a:ext cx="1272251" cy="1272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7" y="1959795"/>
            <a:ext cx="2277044" cy="31026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8079">
            <a:off x="10380302" y="2091490"/>
            <a:ext cx="1019962" cy="1019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491063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考点三：中华民国的创建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00617"/>
            <a:ext cx="11755120" cy="198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的建立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概况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      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日，      在南京宣誓就职          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宣告                       的成立。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影响：是孙中山领导的                 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6" t="25239" r="7822" b="39922"/>
          <a:stretch>
            <a:fillRect/>
          </a:stretch>
        </p:blipFill>
        <p:spPr>
          <a:xfrm>
            <a:off x="7845764" y="548723"/>
            <a:ext cx="3815791" cy="24311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93869" y="635445"/>
            <a:ext cx="1915286" cy="134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以</a:t>
            </a:r>
            <a:r>
              <a:rPr lang="en-US" altLang="zh-CN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1912</a:t>
            </a:r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年为民国元年，改用</a:t>
            </a:r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公历</a:t>
            </a:r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。</a:t>
            </a:r>
            <a:endParaRPr lang="en-US" altLang="zh-CN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8" name="文本框 18"/>
          <p:cNvSpPr txBox="1"/>
          <p:nvPr/>
        </p:nvSpPr>
        <p:spPr>
          <a:xfrm>
            <a:off x="9753659" y="1736798"/>
            <a:ext cx="1778827" cy="6534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公历年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en-US" altLang="zh-CN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1911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民国年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 flipV="1">
            <a:off x="1245114" y="1954460"/>
            <a:ext cx="827526" cy="4646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3048416" y="1907996"/>
            <a:ext cx="827526" cy="4646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5613914" y="1907995"/>
            <a:ext cx="1310444" cy="6969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649263" y="2350523"/>
            <a:ext cx="283920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3072896" y="2848820"/>
            <a:ext cx="3393024" cy="460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96680" y="1577580"/>
            <a:ext cx="1047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1912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38633" y="1540631"/>
            <a:ext cx="1047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77195" y="1553405"/>
            <a:ext cx="1783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临时大总统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8801" y="2011622"/>
            <a:ext cx="2520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中华民国临时政府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61513" y="2463075"/>
            <a:ext cx="381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资产阶级民主革命的重要成果   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9308" y="2883921"/>
            <a:ext cx="8414137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窃取革命果实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06" y="377151"/>
            <a:ext cx="620518" cy="6205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36" y="357180"/>
            <a:ext cx="620518" cy="620518"/>
          </a:xfrm>
          <a:prstGeom prst="rect">
            <a:avLst/>
          </a:prstGeom>
        </p:spPr>
      </p:pic>
      <p:sp>
        <p:nvSpPr>
          <p:cNvPr id="25" name="文本框 32"/>
          <p:cNvSpPr txBox="1"/>
          <p:nvPr/>
        </p:nvSpPr>
        <p:spPr>
          <a:xfrm>
            <a:off x="79412" y="3453162"/>
            <a:ext cx="1690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清帝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溥仪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宣统帝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）退位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文本框 22"/>
          <p:cNvSpPr txBox="1"/>
          <p:nvPr/>
        </p:nvSpPr>
        <p:spPr>
          <a:xfrm>
            <a:off x="2258596" y="3699488"/>
            <a:ext cx="157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孙提出辞职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推荐袁继任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1" name="文本框 27"/>
          <p:cNvSpPr txBox="1"/>
          <p:nvPr/>
        </p:nvSpPr>
        <p:spPr>
          <a:xfrm>
            <a:off x="4197760" y="3675875"/>
            <a:ext cx="157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袁当选临时大总统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4" name="文本框 53"/>
          <p:cNvSpPr txBox="1"/>
          <p:nvPr/>
        </p:nvSpPr>
        <p:spPr>
          <a:xfrm>
            <a:off x="6034365" y="3656781"/>
            <a:ext cx="179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袁在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北京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就任临时大总统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6" name="文本框 59"/>
          <p:cNvSpPr txBox="1"/>
          <p:nvPr/>
        </p:nvSpPr>
        <p:spPr>
          <a:xfrm>
            <a:off x="8072255" y="3632139"/>
            <a:ext cx="216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孙正式辞职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临时政府迁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北京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9" name="箭头: 右 38"/>
          <p:cNvSpPr/>
          <p:nvPr/>
        </p:nvSpPr>
        <p:spPr>
          <a:xfrm>
            <a:off x="-9308" y="4272675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流程图: 摘录 39"/>
          <p:cNvSpPr/>
          <p:nvPr/>
        </p:nvSpPr>
        <p:spPr>
          <a:xfrm flipH="1" flipV="1">
            <a:off x="743568" y="457272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94469" y="5114676"/>
            <a:ext cx="1060148" cy="371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12</a:t>
            </a:r>
            <a:r>
              <a:rPr lang="zh-CN" altLang="en-US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2" name="流程图: 摘录 41"/>
          <p:cNvSpPr/>
          <p:nvPr/>
        </p:nvSpPr>
        <p:spPr>
          <a:xfrm flipH="1" flipV="1">
            <a:off x="2878366" y="4549758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542822" y="5023578"/>
            <a:ext cx="1060148" cy="56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13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4" name="流程图: 摘录 43"/>
          <p:cNvSpPr/>
          <p:nvPr/>
        </p:nvSpPr>
        <p:spPr>
          <a:xfrm flipH="1" flipV="1">
            <a:off x="4889310" y="454393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66409" y="5075582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6" name="流程图: 摘录 45"/>
          <p:cNvSpPr/>
          <p:nvPr/>
        </p:nvSpPr>
        <p:spPr>
          <a:xfrm flipH="1" flipV="1">
            <a:off x="6729828" y="454393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394284" y="5087347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8" name="流程图: 摘录 47"/>
          <p:cNvSpPr/>
          <p:nvPr/>
        </p:nvSpPr>
        <p:spPr>
          <a:xfrm flipH="1" flipV="1">
            <a:off x="8971956" y="454393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636412" y="5105909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 flipV="1">
            <a:off x="510780" y="4349248"/>
            <a:ext cx="827526" cy="4646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 flipV="1">
            <a:off x="6165944" y="4329076"/>
            <a:ext cx="157963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 flipV="1">
            <a:off x="8766343" y="5500525"/>
            <a:ext cx="827526" cy="4646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/>
          <a:srcRect l="18323" r="11952" b="15201"/>
          <a:stretch>
            <a:fillRect/>
          </a:stretch>
        </p:blipFill>
        <p:spPr>
          <a:xfrm>
            <a:off x="286" y="5435629"/>
            <a:ext cx="1769388" cy="1421351"/>
          </a:xfrm>
          <a:prstGeom prst="rect">
            <a:avLst/>
          </a:prstGeom>
          <a:ln w="15875">
            <a:noFill/>
          </a:ln>
        </p:spPr>
      </p:pic>
      <p:sp>
        <p:nvSpPr>
          <p:cNvPr id="54" name="文本框 4"/>
          <p:cNvSpPr txBox="1"/>
          <p:nvPr/>
        </p:nvSpPr>
        <p:spPr>
          <a:xfrm>
            <a:off x="-9308" y="6457890"/>
            <a:ext cx="1778982" cy="40011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清帝溥仪退位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4"/>
          <a:srcRect l="644" t="16221" r="28500"/>
          <a:stretch>
            <a:fillRect/>
          </a:stretch>
        </p:blipFill>
        <p:spPr>
          <a:xfrm>
            <a:off x="5939680" y="5426430"/>
            <a:ext cx="2105742" cy="1437981"/>
          </a:xfrm>
          <a:prstGeom prst="rect">
            <a:avLst/>
          </a:prstGeom>
          <a:ln w="15875">
            <a:noFill/>
          </a:ln>
        </p:spPr>
      </p:pic>
      <p:sp>
        <p:nvSpPr>
          <p:cNvPr id="56" name="文本框 4"/>
          <p:cNvSpPr txBox="1"/>
          <p:nvPr/>
        </p:nvSpPr>
        <p:spPr>
          <a:xfrm>
            <a:off x="5939679" y="6459721"/>
            <a:ext cx="2088911" cy="40011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袁在北京就任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50" y="5445426"/>
            <a:ext cx="1945726" cy="1431570"/>
          </a:xfrm>
          <a:prstGeom prst="rect">
            <a:avLst/>
          </a:prstGeom>
        </p:spPr>
      </p:pic>
      <p:sp>
        <p:nvSpPr>
          <p:cNvPr id="57" name="文本框 4"/>
          <p:cNvSpPr txBox="1"/>
          <p:nvPr/>
        </p:nvSpPr>
        <p:spPr>
          <a:xfrm>
            <a:off x="1762032" y="5922791"/>
            <a:ext cx="1943944" cy="707886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清朝</a:t>
            </a:r>
            <a:r>
              <a:rPr lang="en-US" altLang="zh-CN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260</a:t>
            </a:r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多年的统治结束了！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57" y="5435629"/>
            <a:ext cx="2233702" cy="1433460"/>
          </a:xfrm>
          <a:prstGeom prst="rect">
            <a:avLst/>
          </a:prstGeom>
        </p:spPr>
      </p:pic>
      <p:sp>
        <p:nvSpPr>
          <p:cNvPr id="58" name="文本框 4"/>
          <p:cNvSpPr txBox="1"/>
          <p:nvPr/>
        </p:nvSpPr>
        <p:spPr>
          <a:xfrm>
            <a:off x="1757342" y="6473500"/>
            <a:ext cx="2250533" cy="40011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北洋五色旗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5" grpId="0"/>
      <p:bldP spid="28" grpId="0"/>
      <p:bldP spid="31" grpId="0"/>
      <p:bldP spid="34" grpId="0"/>
      <p:bldP spid="36" grpId="0"/>
      <p:bldP spid="39" grpId="0" animBg="1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 animBg="1"/>
      <p:bldP spid="52" grpId="0" animBg="1"/>
      <p:bldP spid="54" grpId="0" animBg="1"/>
      <p:bldP spid="56" grpId="0" animBg="1"/>
      <p:bldP spid="57" grpId="0" animBg="1"/>
      <p:bldP spid="57" grpId="1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491063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考点三：中华民国的创建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78848"/>
            <a:ext cx="12185193" cy="22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中华民国临时约法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时间：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目的：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内容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3102" y="547980"/>
            <a:ext cx="1774551" cy="25326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103" y="1145590"/>
            <a:ext cx="1689144" cy="2165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对话气泡: 椭圆形 6"/>
          <p:cNvSpPr/>
          <p:nvPr/>
        </p:nvSpPr>
        <p:spPr>
          <a:xfrm>
            <a:off x="6332376" y="697860"/>
            <a:ext cx="1479294" cy="1042969"/>
          </a:xfrm>
          <a:prstGeom prst="wedgeEllipseCallout">
            <a:avLst>
              <a:gd name="adj1" fmla="val 50585"/>
              <a:gd name="adj2" fmla="val 289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限“袁”大法。</a:t>
            </a:r>
            <a:endParaRPr lang="zh-CN" altLang="en-US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196621" y="3233889"/>
          <a:ext cx="7760836" cy="345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779"/>
                <a:gridCol w="6662057"/>
              </a:tblGrid>
              <a:tr h="6849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关键词</a:t>
                      </a:r>
                      <a:endParaRPr lang="zh-CN" altLang="en-US" sz="24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内容</a:t>
                      </a:r>
                      <a:endParaRPr lang="zh-CN" altLang="en-US" sz="2400" b="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56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主权在民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56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一律平等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国民不分种族、阶级、宗教信仰，</a:t>
                      </a:r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一律平等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；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56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自由权利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国民有人身、居住、言论、出版、集会、结社、宗教信仰及请愿、考试、选举、参政等</a:t>
                      </a:r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自由和权利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；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56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latin typeface="潮字社国风冉宋简-闪" panose="02010604000000000000" pitchFamily="2" charset="-122"/>
                          <a:ea typeface="潮字社国风冉宋简-闪" panose="02010604000000000000" pitchFamily="2" charset="-122"/>
                        </a:rPr>
                        <a:t>三权分立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参议院行驶</a:t>
                      </a:r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立法权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，国务院辅佐临时大总统行使</a:t>
                      </a:r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行政权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并负其责任，</a:t>
                      </a:r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司法独立</a:t>
                      </a:r>
                      <a:r>
                        <a:rPr lang="zh-CN" altLang="en-US" sz="20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等。</a:t>
                      </a:r>
                      <a:endParaRPr lang="zh-CN" altLang="en-US" sz="20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914589" y="3477831"/>
            <a:ext cx="4669297" cy="300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中国历史上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的重要文件。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肯定了                    和，                          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是辛亥革命的重要成果。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 flipV="1">
            <a:off x="1307405" y="2037790"/>
            <a:ext cx="157963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307404" y="2590119"/>
            <a:ext cx="372749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307405" y="4384269"/>
            <a:ext cx="361003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9263475" y="4503513"/>
            <a:ext cx="273190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8056428" y="4986995"/>
            <a:ext cx="1708058" cy="457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8846247" y="5952677"/>
            <a:ext cx="2398696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8056428" y="6372048"/>
            <a:ext cx="1555658" cy="8697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09095" y="1625947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1912.3.11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95777" y="2201137"/>
            <a:ext cx="381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限制袁世凯独裁，维护共和制度。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9106" y="4007018"/>
            <a:ext cx="381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中华民国的主权属于全体国民；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833115" y="4081975"/>
            <a:ext cx="316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第一部具有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14589" y="4596719"/>
            <a:ext cx="2073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共和国宪法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8606346" y="5598285"/>
            <a:ext cx="2818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资产阶级民主共和制度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384833" y="6040493"/>
            <a:ext cx="2818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民主自由原则</a:t>
            </a:r>
            <a:endParaRPr lang="zh-CN" altLang="en-US" sz="20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39" y="1049514"/>
            <a:ext cx="490593" cy="490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7" grpId="0" animBg="1"/>
      <p:bldP spid="9" grpId="0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4" y="510827"/>
            <a:ext cx="806236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考点四：北洋军阀的统治（</a:t>
            </a:r>
            <a:r>
              <a:rPr lang="en-US" altLang="zh-CN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1912-1928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）与军阀割据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9" y="1381125"/>
            <a:ext cx="2047875" cy="204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81125"/>
            <a:ext cx="2047875" cy="2047875"/>
          </a:xfrm>
          <a:prstGeom prst="rect">
            <a:avLst/>
          </a:prstGeom>
        </p:spPr>
      </p:pic>
      <p:sp>
        <p:nvSpPr>
          <p:cNvPr id="6" name="文本框 11"/>
          <p:cNvSpPr txBox="1"/>
          <p:nvPr/>
        </p:nvSpPr>
        <p:spPr>
          <a:xfrm>
            <a:off x="2505074" y="1381125"/>
            <a:ext cx="211455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我叫民主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7" name="文本框 13"/>
          <p:cNvSpPr txBox="1"/>
          <p:nvPr/>
        </p:nvSpPr>
        <p:spPr>
          <a:xfrm>
            <a:off x="7543799" y="1381125"/>
            <a:ext cx="211455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我叫专制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19750" y="1381125"/>
            <a:ext cx="6286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大决斗</a:t>
            </a:r>
            <a:endParaRPr lang="zh-CN" altLang="en-US" sz="44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2343148" y="3508448"/>
            <a:ext cx="2409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领导：孙中山</a:t>
            </a:r>
            <a:endParaRPr lang="zh-CN" altLang="en-US" sz="2000" dirty="0">
              <a:solidFill>
                <a:schemeClr val="accent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1" name="文本框 16"/>
          <p:cNvSpPr txBox="1"/>
          <p:nvPr/>
        </p:nvSpPr>
        <p:spPr>
          <a:xfrm>
            <a:off x="7381873" y="3508448"/>
            <a:ext cx="2409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领导：袁世凯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1859280" y="4019109"/>
            <a:ext cx="377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目标：限制袁世凯，维护共和。</a:t>
            </a:r>
            <a:endParaRPr lang="zh-CN" altLang="en-US" sz="2000" dirty="0">
              <a:solidFill>
                <a:schemeClr val="accent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3" name="文本框 20"/>
          <p:cNvSpPr txBox="1"/>
          <p:nvPr/>
        </p:nvSpPr>
        <p:spPr>
          <a:xfrm>
            <a:off x="6986585" y="4019109"/>
            <a:ext cx="313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目标：当皇帝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48281" y="4596441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二次革命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43535" y="4596441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袁世凯复辟帝制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81924" y="4586759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护国战争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箭头: 右 16"/>
          <p:cNvSpPr/>
          <p:nvPr/>
        </p:nvSpPr>
        <p:spPr>
          <a:xfrm>
            <a:off x="4291331" y="4703741"/>
            <a:ext cx="1077939" cy="40011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7004829" y="4703742"/>
            <a:ext cx="777095" cy="40011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42" y="4922603"/>
            <a:ext cx="1898375" cy="2198176"/>
          </a:xfrm>
          <a:prstGeom prst="rect">
            <a:avLst/>
          </a:prstGeom>
        </p:spPr>
      </p:pic>
      <p:sp>
        <p:nvSpPr>
          <p:cNvPr id="20" name="箭头: 右 19"/>
          <p:cNvSpPr/>
          <p:nvPr/>
        </p:nvSpPr>
        <p:spPr>
          <a:xfrm>
            <a:off x="9399065" y="4547581"/>
            <a:ext cx="1024211" cy="70498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结果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6900027" y="5576031"/>
            <a:ext cx="128754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绝望 </a:t>
            </a:r>
            <a:r>
              <a:rPr lang="en-US" altLang="zh-CN" dirty="0"/>
              <a:t>+100</a:t>
            </a:r>
            <a:endParaRPr lang="zh-CN" altLang="en-US" dirty="0"/>
          </a:p>
        </p:txBody>
      </p:sp>
      <p:sp>
        <p:nvSpPr>
          <p:cNvPr id="22" name="文本框 11"/>
          <p:cNvSpPr txBox="1"/>
          <p:nvPr/>
        </p:nvSpPr>
        <p:spPr>
          <a:xfrm>
            <a:off x="9405414" y="5579699"/>
            <a:ext cx="151481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被抛弃 </a:t>
            </a:r>
            <a:r>
              <a:rPr lang="en-US" altLang="zh-CN" dirty="0"/>
              <a:t>+100</a:t>
            </a:r>
            <a:endParaRPr lang="zh-CN" altLang="en-US" dirty="0"/>
          </a:p>
        </p:txBody>
      </p:sp>
      <p:sp>
        <p:nvSpPr>
          <p:cNvPr id="23" name="文本框 12"/>
          <p:cNvSpPr txBox="1"/>
          <p:nvPr/>
        </p:nvSpPr>
        <p:spPr>
          <a:xfrm>
            <a:off x="6596082" y="6145493"/>
            <a:ext cx="128754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焦虑 </a:t>
            </a:r>
            <a:r>
              <a:rPr lang="en-US" altLang="zh-CN" dirty="0"/>
              <a:t>+100</a:t>
            </a:r>
            <a:endParaRPr lang="zh-CN" altLang="en-US" dirty="0"/>
          </a:p>
        </p:txBody>
      </p:sp>
      <p:sp>
        <p:nvSpPr>
          <p:cNvPr id="24" name="文本框 13"/>
          <p:cNvSpPr txBox="1"/>
          <p:nvPr/>
        </p:nvSpPr>
        <p:spPr>
          <a:xfrm>
            <a:off x="9443125" y="6111104"/>
            <a:ext cx="128754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羞愧 </a:t>
            </a:r>
            <a:r>
              <a:rPr lang="en-US" altLang="zh-CN" dirty="0"/>
              <a:t>+100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0461087" y="4113700"/>
            <a:ext cx="1634617" cy="1048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袁被迫取消帝制，之后死去。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87" y="5096449"/>
            <a:ext cx="2007661" cy="2013510"/>
          </a:xfrm>
          <a:prstGeom prst="rect">
            <a:avLst/>
          </a:prstGeom>
        </p:spPr>
      </p:pic>
      <p:sp>
        <p:nvSpPr>
          <p:cNvPr id="27" name="文本框 3"/>
          <p:cNvSpPr txBox="1"/>
          <p:nvPr/>
        </p:nvSpPr>
        <p:spPr>
          <a:xfrm>
            <a:off x="1350424" y="5549206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得意忘形 </a:t>
            </a:r>
            <a:r>
              <a:rPr lang="en-US" altLang="zh-CN" dirty="0"/>
              <a:t>+100</a:t>
            </a:r>
            <a:endParaRPr lang="zh-CN" altLang="en-US" dirty="0"/>
          </a:p>
        </p:txBody>
      </p:sp>
      <p:sp>
        <p:nvSpPr>
          <p:cNvPr id="29" name="文本框 9"/>
          <p:cNvSpPr txBox="1"/>
          <p:nvPr/>
        </p:nvSpPr>
        <p:spPr>
          <a:xfrm>
            <a:off x="921237" y="6108839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维护共和 </a:t>
            </a:r>
            <a:r>
              <a:rPr lang="en-US" altLang="zh-CN" dirty="0"/>
              <a:t>-100</a:t>
            </a:r>
            <a:endParaRPr lang="zh-CN" altLang="en-US" dirty="0"/>
          </a:p>
        </p:txBody>
      </p:sp>
      <p:sp>
        <p:nvSpPr>
          <p:cNvPr id="30" name="文本框 11"/>
          <p:cNvSpPr txBox="1"/>
          <p:nvPr/>
        </p:nvSpPr>
        <p:spPr>
          <a:xfrm>
            <a:off x="4245307" y="6148742"/>
            <a:ext cx="201168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我是大总统 </a:t>
            </a:r>
            <a:r>
              <a:rPr lang="en-US" altLang="zh-CN" dirty="0"/>
              <a:t>-100</a:t>
            </a:r>
            <a:endParaRPr lang="zh-CN" altLang="en-US" dirty="0"/>
          </a:p>
        </p:txBody>
      </p:sp>
      <p:sp>
        <p:nvSpPr>
          <p:cNvPr id="31" name="文本框 13"/>
          <p:cNvSpPr txBox="1"/>
          <p:nvPr/>
        </p:nvSpPr>
        <p:spPr>
          <a:xfrm>
            <a:off x="4169062" y="5579699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我是皇帝 </a:t>
            </a:r>
            <a:r>
              <a:rPr lang="en-US" altLang="zh-CN" dirty="0"/>
              <a:t>+100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604871" y="4338300"/>
            <a:ext cx="1108973" cy="12377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宋案</a:t>
            </a:r>
            <a:endParaRPr lang="zh-CN" altLang="en-US" sz="28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4" name="箭头: 右 33"/>
          <p:cNvSpPr/>
          <p:nvPr/>
        </p:nvSpPr>
        <p:spPr>
          <a:xfrm>
            <a:off x="1879192" y="4766201"/>
            <a:ext cx="777095" cy="40011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0"/>
                            </p:stCondLst>
                            <p:childTnLst>
                              <p:par>
                                <p:cTn id="1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500"/>
                            </p:stCondLst>
                            <p:childTnLst>
                              <p:par>
                                <p:cTn id="1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780623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考点四：北洋军阀的统治（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1912-1928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）与军阀割据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900617"/>
            <a:ext cx="4402768" cy="3455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（一）二次革命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导火线：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概况：</a:t>
            </a:r>
            <a:r>
              <a:rPr lang="en-US" altLang="zh-CN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月，</a:t>
            </a:r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黄兴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等号召南方各省起来反袁，最先在</a:t>
            </a:r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江西湖口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发动。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结果：国民党力量涣散，</a:t>
            </a:r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被镇压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（二）袁世凯复辟帝制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7029" y="978848"/>
            <a:ext cx="6568165" cy="105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措施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自导自演了一部“复辟帝制”的“闹剧”</a:t>
            </a:r>
            <a:endParaRPr lang="en-US" altLang="zh-CN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文本框 32"/>
          <p:cNvSpPr txBox="1"/>
          <p:nvPr/>
        </p:nvSpPr>
        <p:spPr>
          <a:xfrm>
            <a:off x="6063150" y="2101450"/>
            <a:ext cx="212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强迫国会选举他为正式大总统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文本框 32"/>
          <p:cNvSpPr txBox="1"/>
          <p:nvPr/>
        </p:nvSpPr>
        <p:spPr>
          <a:xfrm>
            <a:off x="6549419" y="2892278"/>
            <a:ext cx="153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解散国民党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文本框 32"/>
          <p:cNvSpPr txBox="1"/>
          <p:nvPr/>
        </p:nvSpPr>
        <p:spPr>
          <a:xfrm>
            <a:off x="6770916" y="3451637"/>
            <a:ext cx="1328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解散国会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文本框 32"/>
          <p:cNvSpPr txBox="1"/>
          <p:nvPr/>
        </p:nvSpPr>
        <p:spPr>
          <a:xfrm>
            <a:off x="5816941" y="3997135"/>
            <a:ext cx="241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改内阁制为总统制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文本框 32"/>
          <p:cNvSpPr txBox="1"/>
          <p:nvPr/>
        </p:nvSpPr>
        <p:spPr>
          <a:xfrm>
            <a:off x="5477254" y="4594241"/>
            <a:ext cx="260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废除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中华民国临时约法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颁布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中华民国约法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箭头: 右 22"/>
          <p:cNvSpPr/>
          <p:nvPr/>
        </p:nvSpPr>
        <p:spPr>
          <a:xfrm rot="5400000" flipV="1">
            <a:off x="6103651" y="3869370"/>
            <a:ext cx="4240878" cy="5692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3"/>
          <p:cNvSpPr txBox="1"/>
          <p:nvPr/>
        </p:nvSpPr>
        <p:spPr>
          <a:xfrm>
            <a:off x="2771597" y="5027941"/>
            <a:ext cx="2104070" cy="1631216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   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华文中宋" panose="02010600040101010101" pitchFamily="2" charset="-122"/>
              </a:rPr>
              <a:t>此法将总统任期延长至十年，并可</a:t>
            </a:r>
            <a:r>
              <a:rPr lang="zh-CN" altLang="en-US" b="1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中宋" panose="02010600040101010101" pitchFamily="2" charset="-122"/>
              </a:rPr>
              <a:t>无限期地竞选连任</a:t>
            </a:r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华文中宋" panose="02010600040101010101" pitchFamily="2" charset="-122"/>
              </a:rPr>
              <a:t>。总统还有权提名继承人。</a:t>
            </a:r>
            <a:endParaRPr lang="zh-CN" altLang="en-US" b="1" dirty="0">
              <a:latin typeface="华文仿宋" panose="02010600040101010101" pitchFamily="2" charset="-122"/>
              <a:ea typeface="华文仿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>
          <a:xfrm>
            <a:off x="5516759" y="1930156"/>
            <a:ext cx="71275" cy="377770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57238" y="2809336"/>
            <a:ext cx="693690" cy="20629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独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裁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专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制</a:t>
            </a:r>
            <a:endParaRPr lang="zh-CN" altLang="en-US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7" name="图形 13" descr="直箭头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02541" y="5250658"/>
            <a:ext cx="914400" cy="914400"/>
          </a:xfrm>
          <a:prstGeom prst="rect">
            <a:avLst/>
          </a:prstGeom>
        </p:spPr>
      </p:pic>
      <p:sp>
        <p:nvSpPr>
          <p:cNvPr id="28" name="文本框 32"/>
          <p:cNvSpPr txBox="1"/>
          <p:nvPr/>
        </p:nvSpPr>
        <p:spPr>
          <a:xfrm>
            <a:off x="8482612" y="2101450"/>
            <a:ext cx="228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接受日本旨在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灭亡中国的</a:t>
            </a:r>
            <a:endParaRPr lang="en-US" altLang="zh-CN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“二十一条”</a:t>
            </a:r>
            <a:endParaRPr lang="zh-CN" altLang="en-US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1" name="文本框 32"/>
          <p:cNvSpPr txBox="1"/>
          <p:nvPr/>
        </p:nvSpPr>
        <p:spPr>
          <a:xfrm>
            <a:off x="8518062" y="3055358"/>
            <a:ext cx="25498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内容：①承认日本继承德国在</a:t>
            </a:r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山东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的一切特权；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②进一步扩大日本在南满和蒙古的权益；③规定中国沿海港湾、岛屿不得租界或割让他国；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④聘用日本人为顾问。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310839" y="2627441"/>
            <a:ext cx="686974" cy="27393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对外出卖国家主权</a:t>
            </a:r>
            <a:endParaRPr lang="zh-CN" altLang="en-US" sz="2000" dirty="0">
              <a:solidFill>
                <a:srgbClr val="0070C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68307" y="6274440"/>
            <a:ext cx="7228610" cy="3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ts val="162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i="0" spc="25" dirty="0">
                <a:solidFill>
                  <a:srgbClr val="0070C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1916</a:t>
            </a:r>
            <a:r>
              <a:rPr lang="zh-CN" altLang="en-US" sz="2000" b="1" i="0" spc="25" dirty="0">
                <a:solidFill>
                  <a:srgbClr val="0070C0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年</a:t>
            </a:r>
            <a:r>
              <a:rPr lang="zh-CN" altLang="en-US" sz="20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为“中华帝国洪宪元年”，准备在元旦举行登基大典。</a:t>
            </a:r>
            <a:endParaRPr lang="zh-CN" altLang="en-US" sz="3200" dirty="0"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任意多边形: 形状 35"/>
          <p:cNvSpPr/>
          <p:nvPr/>
        </p:nvSpPr>
        <p:spPr>
          <a:xfrm flipV="1">
            <a:off x="1385393" y="1921114"/>
            <a:ext cx="186374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 flipV="1">
            <a:off x="9063806" y="3032498"/>
            <a:ext cx="114879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366023" y="1543863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“宋案”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40" y="1014451"/>
            <a:ext cx="1271778" cy="1458934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41" name="矩形 40"/>
          <p:cNvSpPr/>
          <p:nvPr/>
        </p:nvSpPr>
        <p:spPr>
          <a:xfrm>
            <a:off x="4293185" y="1917607"/>
            <a:ext cx="1223817" cy="44436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宋教仁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t="1" r="2920" b="153"/>
          <a:stretch>
            <a:fillRect/>
          </a:stretch>
        </p:blipFill>
        <p:spPr>
          <a:xfrm>
            <a:off x="-47910" y="4256314"/>
            <a:ext cx="2793702" cy="25895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44" name="文本框 32"/>
          <p:cNvSpPr txBox="1"/>
          <p:nvPr/>
        </p:nvSpPr>
        <p:spPr>
          <a:xfrm>
            <a:off x="-29210" y="4279174"/>
            <a:ext cx="278434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年度最佳编导、男主角</a:t>
            </a:r>
            <a:endParaRPr lang="zh-CN" altLang="en-US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35" y="372338"/>
            <a:ext cx="640577" cy="640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13" grpId="0"/>
      <p:bldP spid="16" grpId="0"/>
      <p:bldP spid="19" grpId="0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31" grpId="0"/>
      <p:bldP spid="33" grpId="0" animBg="1"/>
      <p:bldP spid="35" grpId="0"/>
      <p:bldP spid="36" grpId="0" animBg="1"/>
      <p:bldP spid="37" grpId="0" animBg="1"/>
      <p:bldP spid="39" grpId="0"/>
      <p:bldP spid="41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780623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考点四：北洋军阀的统治（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1912-1928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）与军阀割据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49" y="978848"/>
            <a:ext cx="5003922" cy="577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（三）护国战争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背景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孙中山发表           号召爱国豪杰奋起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维护共和制度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前往南方策划讨袁。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经过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，                     等在云南宣告独立，组织护国军北上，护国战争爆发。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。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1916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月袁世凯被迫取消帝制，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月在绝望中死去。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卷形: 水平 4"/>
          <p:cNvSpPr/>
          <p:nvPr/>
        </p:nvSpPr>
        <p:spPr>
          <a:xfrm>
            <a:off x="6574971" y="867581"/>
            <a:ext cx="5392058" cy="2915902"/>
          </a:xfrm>
          <a:prstGeom prst="horizontalScroll">
            <a:avLst/>
          </a:prstGeom>
          <a:solidFill>
            <a:schemeClr val="accent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讨袁檄文</a:t>
            </a:r>
            <a:endParaRPr lang="en-US" altLang="zh-CN" sz="2400" b="1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孙中山</a:t>
            </a:r>
            <a:endParaRPr lang="en-US" altLang="zh-CN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万户涕泪，一人冠冕，</a:t>
            </a:r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其心尚有“共和”二字存耶？既忘共和，即称民贼</a:t>
            </a:r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……</a:t>
            </a:r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誓死戮此民贼，以拯吾民。</a:t>
            </a:r>
            <a:r>
              <a:rPr lang="en-US" altLang="zh-CN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……</a:t>
            </a:r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正义所至，何坚不破？</a:t>
            </a:r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愿与爱国之豪俊共图之</a:t>
            </a:r>
            <a:r>
              <a:rPr lang="zh-CN" altLang="en-US" sz="20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！</a:t>
            </a:r>
            <a:endParaRPr lang="zh-CN" altLang="en-US" sz="20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r="-515" b="10545"/>
          <a:stretch>
            <a:fillRect/>
          </a:stretch>
        </p:blipFill>
        <p:spPr>
          <a:xfrm>
            <a:off x="6574972" y="4641719"/>
            <a:ext cx="5575820" cy="2216281"/>
          </a:xfrm>
          <a:prstGeom prst="rect">
            <a:avLst/>
          </a:prstGeom>
        </p:spPr>
      </p:pic>
      <p:sp>
        <p:nvSpPr>
          <p:cNvPr id="8" name="对话气泡: 椭圆形 7"/>
          <p:cNvSpPr/>
          <p:nvPr/>
        </p:nvSpPr>
        <p:spPr>
          <a:xfrm>
            <a:off x="9519371" y="3727730"/>
            <a:ext cx="1899901" cy="782318"/>
          </a:xfrm>
          <a:prstGeom prst="wedgeEllipseCallout">
            <a:avLst>
              <a:gd name="adj1" fmla="val -3802"/>
              <a:gd name="adj2" fmla="val 728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支持孙中山，反对袁世凯！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9" name="对话气泡: 椭圆形 8"/>
          <p:cNvSpPr/>
          <p:nvPr/>
        </p:nvSpPr>
        <p:spPr>
          <a:xfrm>
            <a:off x="8390831" y="3679643"/>
            <a:ext cx="902741" cy="782318"/>
          </a:xfrm>
          <a:prstGeom prst="wedgeEllipseCallout">
            <a:avLst>
              <a:gd name="adj1" fmla="val -23527"/>
              <a:gd name="adj2" fmla="val 650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+1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0" name="对话气泡: 椭圆形 9"/>
          <p:cNvSpPr/>
          <p:nvPr/>
        </p:nvSpPr>
        <p:spPr>
          <a:xfrm>
            <a:off x="7064828" y="3970291"/>
            <a:ext cx="1319117" cy="782318"/>
          </a:xfrm>
          <a:prstGeom prst="wedgeEllipseCallout">
            <a:avLst>
              <a:gd name="adj1" fmla="val -16100"/>
              <a:gd name="adj2" fmla="val 678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有道理！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2" name="对话气泡: 椭圆形 11"/>
          <p:cNvSpPr/>
          <p:nvPr/>
        </p:nvSpPr>
        <p:spPr>
          <a:xfrm>
            <a:off x="11466354" y="3770756"/>
            <a:ext cx="684438" cy="782318"/>
          </a:xfrm>
          <a:prstGeom prst="wedgeEllipseCallout">
            <a:avLst>
              <a:gd name="adj1" fmla="val -23527"/>
              <a:gd name="adj2" fmla="val 650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+1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13" y="1804792"/>
            <a:ext cx="1689144" cy="2165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8"/>
          <p:cNvSpPr txBox="1"/>
          <p:nvPr/>
        </p:nvSpPr>
        <p:spPr>
          <a:xfrm>
            <a:off x="4618504" y="1104100"/>
            <a:ext cx="1689144" cy="715089"/>
          </a:xfrm>
          <a:prstGeom prst="wedgeRoundRectCallout">
            <a:avLst>
              <a:gd name="adj1" fmla="val 15120"/>
              <a:gd name="adj2" fmla="val 77418"/>
              <a:gd name="adj3" fmla="val 16667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反对袁称帝，维护共和制度！</a:t>
            </a:r>
            <a:endParaRPr lang="zh-CN" altLang="en-US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434236" y="2568882"/>
            <a:ext cx="137957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47050" y="3434227"/>
            <a:ext cx="168914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434235" y="4407166"/>
            <a:ext cx="2834407" cy="4870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160355" y="4384308"/>
            <a:ext cx="104808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160356" y="6212981"/>
            <a:ext cx="503674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14575" y="2169445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讨袁檄文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217743" y="3050948"/>
            <a:ext cx="2218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梁启超、蔡锷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105890" y="4007596"/>
            <a:ext cx="1516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1915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年底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24117" y="4043345"/>
            <a:ext cx="2966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蔡锷、李烈钧、唐继尧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689" y="5856616"/>
            <a:ext cx="871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成功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24" y="359203"/>
            <a:ext cx="687862" cy="687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780623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考点四：北洋军阀的统治（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1912-1928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）与军阀割据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40" y="416872"/>
            <a:ext cx="645160" cy="645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00617"/>
            <a:ext cx="8414137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（四）军阀割据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20" y="3617658"/>
            <a:ext cx="1769679" cy="1620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97" y="3545699"/>
            <a:ext cx="1692891" cy="16928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07049"/>
            <a:ext cx="1769679" cy="16741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0" y="2107817"/>
            <a:ext cx="1652757" cy="1473862"/>
          </a:xfrm>
          <a:prstGeom prst="rect">
            <a:avLst/>
          </a:prstGeom>
        </p:spPr>
      </p:pic>
      <p:pic>
        <p:nvPicPr>
          <p:cNvPr id="13" name="图形 23" descr="直箭头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235810" y="3345498"/>
            <a:ext cx="1197476" cy="914400"/>
          </a:xfrm>
          <a:prstGeom prst="rect">
            <a:avLst/>
          </a:prstGeom>
        </p:spPr>
      </p:pic>
      <p:sp>
        <p:nvSpPr>
          <p:cNvPr id="14" name="文本框 24"/>
          <p:cNvSpPr txBox="1"/>
          <p:nvPr/>
        </p:nvSpPr>
        <p:spPr>
          <a:xfrm>
            <a:off x="1460215" y="1554605"/>
            <a:ext cx="2444284" cy="400110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袁生前的专制大队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文本框 25"/>
          <p:cNvSpPr txBox="1"/>
          <p:nvPr/>
        </p:nvSpPr>
        <p:spPr>
          <a:xfrm>
            <a:off x="7568991" y="1560482"/>
            <a:ext cx="2444284" cy="400110"/>
          </a:xfrm>
          <a:prstGeom prst="rect">
            <a:avLst/>
          </a:prstGeom>
          <a:noFill/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袁死后的专制大队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310218" y="6317600"/>
            <a:ext cx="6706610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形 12" descr="路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2357" y="5537882"/>
            <a:ext cx="779721" cy="779721"/>
          </a:xfrm>
          <a:prstGeom prst="rect">
            <a:avLst/>
          </a:prstGeom>
        </p:spPr>
      </p:pic>
      <p:pic>
        <p:nvPicPr>
          <p:cNvPr id="22" name="图形 14" descr="路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0506" y="5537879"/>
            <a:ext cx="779721" cy="779721"/>
          </a:xfrm>
          <a:prstGeom prst="rect">
            <a:avLst/>
          </a:prstGeom>
        </p:spPr>
      </p:pic>
      <p:pic>
        <p:nvPicPr>
          <p:cNvPr id="23" name="图形 16" descr="路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086" y="5537879"/>
            <a:ext cx="779721" cy="779721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2522870" y="6455827"/>
            <a:ext cx="93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1912</a:t>
            </a:r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5" name="文本框 19"/>
          <p:cNvSpPr txBox="1"/>
          <p:nvPr/>
        </p:nvSpPr>
        <p:spPr>
          <a:xfrm>
            <a:off x="4834513" y="6455827"/>
            <a:ext cx="93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1916</a:t>
            </a:r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文本框 21"/>
          <p:cNvSpPr txBox="1"/>
          <p:nvPr/>
        </p:nvSpPr>
        <p:spPr>
          <a:xfrm>
            <a:off x="7683205" y="6455827"/>
            <a:ext cx="93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1927</a:t>
            </a:r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文本框 22"/>
          <p:cNvSpPr txBox="1"/>
          <p:nvPr/>
        </p:nvSpPr>
        <p:spPr>
          <a:xfrm>
            <a:off x="2797545" y="5883069"/>
            <a:ext cx="250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袁世凯统治时期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文本框 24"/>
          <p:cNvSpPr txBox="1"/>
          <p:nvPr/>
        </p:nvSpPr>
        <p:spPr>
          <a:xfrm>
            <a:off x="5433481" y="5879160"/>
            <a:ext cx="250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FF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军阀割据时期</a:t>
            </a:r>
            <a:endParaRPr lang="zh-CN" altLang="en-US" sz="2000" dirty="0">
              <a:solidFill>
                <a:srgbClr val="FF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05" y="2143796"/>
            <a:ext cx="3501794" cy="14738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rcRect l="9650" t="75933" r="12000" b="20046"/>
          <a:stretch>
            <a:fillRect/>
          </a:stretch>
        </p:blipFill>
        <p:spPr>
          <a:xfrm>
            <a:off x="6093157" y="2040945"/>
            <a:ext cx="5025159" cy="3290933"/>
          </a:xfrm>
          <a:prstGeom prst="rect">
            <a:avLst/>
          </a:prstGeom>
        </p:spPr>
      </p:pic>
      <p:sp>
        <p:nvSpPr>
          <p:cNvPr id="17" name="文本框 26"/>
          <p:cNvSpPr txBox="1"/>
          <p:nvPr/>
        </p:nvSpPr>
        <p:spPr>
          <a:xfrm>
            <a:off x="7616522" y="3787391"/>
            <a:ext cx="21030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军阀割据</a:t>
            </a:r>
            <a:endParaRPr lang="zh-CN" altLang="en-US" sz="28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96" y="2067517"/>
            <a:ext cx="2848122" cy="2154349"/>
          </a:xfrm>
          <a:prstGeom prst="rect">
            <a:avLst/>
          </a:prstGeom>
        </p:spPr>
      </p:pic>
      <p:sp>
        <p:nvSpPr>
          <p:cNvPr id="16" name="文本框 18"/>
          <p:cNvSpPr txBox="1"/>
          <p:nvPr/>
        </p:nvSpPr>
        <p:spPr>
          <a:xfrm>
            <a:off x="1488979" y="3790539"/>
            <a:ext cx="244428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井然有序</a:t>
            </a:r>
            <a:endParaRPr lang="zh-CN" altLang="en-US" sz="28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4" grpId="0" animBg="1"/>
      <p:bldP spid="18" grpId="0" animBg="1"/>
      <p:bldP spid="24" grpId="0"/>
      <p:bldP spid="25" grpId="0"/>
      <p:bldP spid="26" grpId="0"/>
      <p:bldP spid="27" grpId="0"/>
      <p:bldP spid="28" grpId="0"/>
      <p:bldP spid="1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780623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考点四：北洋军阀的统治（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1912-1928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）与军阀割据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40" y="416872"/>
            <a:ext cx="645160" cy="64516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-32657" y="1604654"/>
          <a:ext cx="6083744" cy="5316793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07370"/>
                <a:gridCol w="1606933"/>
                <a:gridCol w="2775611"/>
                <a:gridCol w="993830"/>
              </a:tblGrid>
              <a:tr h="783642"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spc="25" dirty="0">
                          <a:effectLst/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派系</a:t>
                      </a:r>
                      <a:endParaRPr lang="zh-CN" altLang="en-US" sz="3600" dirty="0">
                        <a:effectLst/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spc="25" dirty="0">
                          <a:effectLst/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代表人物</a:t>
                      </a:r>
                      <a:endParaRPr lang="zh-CN" altLang="en-US" sz="3600" dirty="0">
                        <a:effectLst/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spc="25" dirty="0">
                          <a:effectLst/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控制区域</a:t>
                      </a:r>
                      <a:endParaRPr lang="zh-CN" altLang="en-US" sz="3600" dirty="0">
                        <a:effectLst/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spc="25" dirty="0">
                          <a:effectLst/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依靠</a:t>
                      </a:r>
                      <a:endParaRPr lang="en-US" altLang="zh-CN" sz="2000" spc="25" dirty="0">
                        <a:effectLst/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  <a:p>
                      <a:pPr marL="0" marR="0" algn="ct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spc="25" dirty="0">
                          <a:effectLst/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国家</a:t>
                      </a:r>
                      <a:endParaRPr lang="zh-CN" altLang="en-US" sz="3600" dirty="0">
                        <a:effectLst/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364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冯国璋</a:t>
                      </a:r>
                      <a:endParaRPr lang="en-US" altLang="zh-CN" sz="2000" kern="0" spc="25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曹锟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江苏、江西、湖北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英美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364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3600" dirty="0">
                        <a:effectLst/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段祺瑞</a:t>
                      </a:r>
                      <a:endParaRPr lang="zh-CN" altLang="en-US" sz="3600" dirty="0"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安徽、浙江、山东、福建</a:t>
                      </a:r>
                      <a:endParaRPr lang="zh-CN" altLang="en-US" sz="3600" dirty="0"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日</a:t>
                      </a:r>
                      <a:endParaRPr lang="zh-CN" altLang="en-US" sz="3600" dirty="0"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364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张作霖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东北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日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8364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3600" dirty="0">
                        <a:effectLst/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唐继尧</a:t>
                      </a:r>
                      <a:endParaRPr lang="zh-CN" altLang="en-US" sz="3600" dirty="0"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云南、贵州</a:t>
                      </a:r>
                      <a:endParaRPr lang="zh-CN" altLang="en-US" sz="3600" dirty="0"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英美</a:t>
                      </a:r>
                      <a:endParaRPr lang="zh-CN" altLang="en-US" sz="3600" dirty="0"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3642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潮字社国风冉宋简-闪" panose="02010604000000000000" pitchFamily="2" charset="-122"/>
                        <a:ea typeface="潮字社国风冉宋简-闪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陆荣廷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广东、广西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spc="25" dirty="0">
                          <a:solidFill>
                            <a:schemeClr val="accent1"/>
                          </a:solidFill>
                          <a:effectLst/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英美</a:t>
                      </a:r>
                      <a:endParaRPr lang="zh-CN" altLang="en-US" sz="3600" dirty="0">
                        <a:solidFill>
                          <a:schemeClr val="accent1"/>
                        </a:solidFill>
                        <a:effectLst/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40" marR="5334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" y="900617"/>
            <a:ext cx="593271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军阀割据局面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(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五大派系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52480" y="900617"/>
            <a:ext cx="5932714" cy="22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军阀割据的影响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）对    造成严重破坏，严重影响了正常的生产生活。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）社会秩序混乱，国家四分五裂，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7" name="任意多边形: 形状 36"/>
          <p:cNvSpPr/>
          <p:nvPr/>
        </p:nvSpPr>
        <p:spPr>
          <a:xfrm flipV="1">
            <a:off x="6806" y="3080657"/>
            <a:ext cx="559251" cy="5645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 flipV="1">
            <a:off x="6806" y="4071255"/>
            <a:ext cx="559251" cy="5645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 flipV="1">
            <a:off x="0" y="5005394"/>
            <a:ext cx="566057" cy="564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0" y="5802253"/>
            <a:ext cx="56605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/>
          <p:cNvSpPr/>
          <p:nvPr/>
        </p:nvSpPr>
        <p:spPr>
          <a:xfrm flipV="1">
            <a:off x="6806" y="6519496"/>
            <a:ext cx="566057" cy="11459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7315202" y="2026771"/>
            <a:ext cx="64516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/>
        </p:nvSpPr>
        <p:spPr>
          <a:xfrm flipV="1">
            <a:off x="6370852" y="3663936"/>
            <a:ext cx="278403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-499985" y="2737004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直系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-506791" y="3720886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皖系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590971" y="4633514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奉系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506791" y="5459375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滇系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-506791" y="6176683"/>
            <a:ext cx="1579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桂系</a:t>
            </a:r>
            <a:endParaRPr lang="zh-CN" altLang="en-US" sz="2000" dirty="0">
              <a:solidFill>
                <a:schemeClr val="accent4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78562" y="1576175"/>
            <a:ext cx="157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经济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70852" y="3281524"/>
            <a:ext cx="2970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给人民带来深重灾难。</a:t>
            </a:r>
            <a:endParaRPr lang="zh-CN" altLang="en-US" sz="24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56" name="图片占位符 4" descr="未命名的设计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67" y="4071255"/>
            <a:ext cx="2145462" cy="303540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8" name="直接箭头连接符 57"/>
          <p:cNvCxnSpPr/>
          <p:nvPr/>
        </p:nvCxnSpPr>
        <p:spPr>
          <a:xfrm>
            <a:off x="6252480" y="1010028"/>
            <a:ext cx="0" cy="583579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799114" y="1057711"/>
            <a:ext cx="2352669" cy="43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“只玩疯癫鬼”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/>
      <p:bldP spid="27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12302" y="1022872"/>
            <a:ext cx="1792940" cy="867805"/>
          </a:xfrm>
          <a:prstGeom prst="rect">
            <a:avLst/>
          </a:prstGeom>
        </p:spPr>
      </p:pic>
      <p:pic>
        <p:nvPicPr>
          <p:cNvPr id="2" name="图片 1" descr="图片包含 照片&#10;&#10;已生成极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4537" y="1550906"/>
            <a:ext cx="3510370" cy="48307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170185" y="1999936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8226" y="1550906"/>
            <a:ext cx="2734352" cy="27862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627745" y="4551045"/>
            <a:ext cx="3468370" cy="490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screen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57898" y="349885"/>
            <a:ext cx="2076532" cy="94107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23"/>
            </p:custDataLst>
          </p:nvPr>
        </p:nvSpPr>
        <p:spPr>
          <a:xfrm>
            <a:off x="336996" y="502327"/>
            <a:ext cx="1918337" cy="540739"/>
          </a:xfrm>
          <a:prstGeom prst="rect">
            <a:avLst/>
          </a:prstGeom>
        </p:spPr>
        <p:txBody>
          <a:bodyPr wrap="square" anchor="ctr">
            <a:normAutofit fontScale="92500" lnSpcReduction="20000"/>
          </a:bodyPr>
          <a:lstStyle/>
          <a:p>
            <a:pPr algn="ctr"/>
            <a:r>
              <a:rPr lang="zh-CN" altLang="en-US" sz="36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背书</a:t>
            </a:r>
            <a:r>
              <a:rPr lang="en-US" altLang="zh-CN" sz="3000" b="1" spc="300" dirty="0" err="1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ing</a:t>
            </a:r>
            <a:endParaRPr lang="zh-CN" altLang="en-US" sz="2800" b="1" spc="3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7459162" y="2448965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en-US" altLang="zh-CN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mins</a:t>
            </a:r>
            <a:endParaRPr lang="zh-CN" altLang="en-US" sz="3600" b="1" spc="15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01" y="2024523"/>
            <a:ext cx="2212557" cy="312992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第三单元随堂测验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98630"/>
            <a:ext cx="5837275" cy="5459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如何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评价孙中山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同盟会成立的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兴中会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同盟会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分别是什么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孙中山是领导资产阶级民主革命的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指导思想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是什么？其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领导阶级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、爆发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如何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评价辛亥革命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中华民国建立的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辛亥革命有哪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三大果实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清朝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最后一位皇帝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辛亥革命的果实被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谁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给窃取了？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二次革命的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导火线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为了复辟帝制，袁世凯接受了日本的什么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条约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-21623"/>
            <a:ext cx="6354726" cy="59869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伟大的民主革命先行者、中华民国国父</a:t>
            </a:r>
            <a:endParaRPr lang="zh-CN" altLang="en-US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1905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年；东京。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兴中会是中国第一个资产阶级革命团体；中国同盟会是第一个全国规模的、统一的资产阶级革命政党。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三民主义；民族、民权和民生。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资产阶级革命派；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1911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年；武昌。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详见课本。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1912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日；南京。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推翻了封建君主制度；建立了中华民国；颁布了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中华民国临时约法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》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溥仪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袁世凯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“宋案”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旨在灭亡中国的“二十一条”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28160" y="5754320"/>
            <a:ext cx="3133172" cy="36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242515" y="3246716"/>
            <a:ext cx="1199083" cy="16487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489345" y="3413704"/>
            <a:ext cx="1279701" cy="1465678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2462" y="2920771"/>
            <a:ext cx="1528763" cy="1921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1055" y="1983612"/>
            <a:ext cx="1737248" cy="264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73971" y="246266"/>
            <a:ext cx="1253169" cy="6027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algn="dist"/>
            <a:r>
              <a:rPr lang="zh-CN" altLang="en-US" sz="4000" b="1" spc="300" dirty="0">
                <a:solidFill>
                  <a:schemeClr val="bg2">
                    <a:lumMod val="75000"/>
                  </a:schemeClr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  <a:cs typeface="Arial" panose="020B0604020202020204" pitchFamily="34" charset="0"/>
              </a:rPr>
              <a:t>目录</a:t>
            </a:r>
            <a:endParaRPr lang="zh-CN" altLang="en-US" sz="4000" b="1" spc="300" dirty="0">
              <a:solidFill>
                <a:schemeClr val="bg2">
                  <a:lumMod val="75000"/>
                </a:schemeClr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232535" y="1424940"/>
            <a:ext cx="1790700" cy="1214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5705" y="1884045"/>
            <a:ext cx="1781810" cy="122936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871595" y="2116789"/>
            <a:ext cx="1510030" cy="69020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单元复习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6320790" y="2183130"/>
            <a:ext cx="1632585" cy="112077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4"/>
            </p:custDataLst>
          </p:nvPr>
        </p:nvSpPr>
        <p:spPr>
          <a:xfrm>
            <a:off x="6320790" y="2183130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知识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重难点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4135" y="779145"/>
            <a:ext cx="1797050" cy="13081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7"/>
            </p:custDataLst>
          </p:nvPr>
        </p:nvSpPr>
        <p:spPr>
          <a:xfrm>
            <a:off x="9014495" y="1041061"/>
            <a:ext cx="1676330" cy="53254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随堂测验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19" y="1710368"/>
            <a:ext cx="812842" cy="812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45" y="2116789"/>
            <a:ext cx="812842" cy="812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4" y="934611"/>
            <a:ext cx="812842" cy="812842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665" y="1388510"/>
            <a:ext cx="4340728" cy="1664352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2057400" y="6397625"/>
            <a:ext cx="8587740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ysClr val="window" lastClr="FFFFFF"/>
          </a:lnRef>
          <a:fillRef idx="1">
            <a:srgbClr val="5B9BD5"/>
          </a:fillRef>
          <a:effectRef idx="1">
            <a:srgbClr val="5B9BD5"/>
          </a:effectRef>
          <a:fontRef idx="minor">
            <a:sysClr val="window" lastClr="FFFFFF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等线" panose="02010600030101010101" charset="-122"/>
                <a:ea typeface="+mn-ea"/>
                <a:cs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休息一下</a:t>
            </a:r>
            <a:endParaRPr kumimoji="0" lang="zh-CN" altLang="zh-CN" sz="18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右 1"/>
          <p:cNvSpPr/>
          <p:nvPr/>
        </p:nvSpPr>
        <p:spPr>
          <a:xfrm>
            <a:off x="-6805" y="4029075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流程图: 摘录 2"/>
          <p:cNvSpPr/>
          <p:nvPr/>
        </p:nvSpPr>
        <p:spPr>
          <a:xfrm flipH="1" flipV="1">
            <a:off x="1854471" y="432912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摘录 3"/>
          <p:cNvSpPr/>
          <p:nvPr/>
        </p:nvSpPr>
        <p:spPr>
          <a:xfrm flipV="1">
            <a:off x="2973504" y="432912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11798" y="472916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1905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时空坐标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54696" y="1384646"/>
            <a:ext cx="6403213" cy="37119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根据课本（第三单元）补充横线处，完成时空坐标。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流程图: 摘录 10"/>
          <p:cNvSpPr/>
          <p:nvPr/>
        </p:nvSpPr>
        <p:spPr>
          <a:xfrm flipH="1" flipV="1">
            <a:off x="746071" y="4329124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6972" y="4757761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1894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3" name="流程图: 摘录 12"/>
          <p:cNvSpPr/>
          <p:nvPr/>
        </p:nvSpPr>
        <p:spPr>
          <a:xfrm flipV="1">
            <a:off x="4259379" y="432912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摘录 13"/>
          <p:cNvSpPr/>
          <p:nvPr/>
        </p:nvSpPr>
        <p:spPr>
          <a:xfrm flipV="1">
            <a:off x="5545254" y="432912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摘录 14"/>
          <p:cNvSpPr/>
          <p:nvPr/>
        </p:nvSpPr>
        <p:spPr>
          <a:xfrm flipV="1">
            <a:off x="6954954" y="432912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摘录 15"/>
          <p:cNvSpPr/>
          <p:nvPr/>
        </p:nvSpPr>
        <p:spPr>
          <a:xfrm flipV="1">
            <a:off x="8069379" y="431007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摘录 16"/>
          <p:cNvSpPr/>
          <p:nvPr/>
        </p:nvSpPr>
        <p:spPr>
          <a:xfrm flipV="1">
            <a:off x="10419437" y="4312460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摘录 17"/>
          <p:cNvSpPr/>
          <p:nvPr/>
        </p:nvSpPr>
        <p:spPr>
          <a:xfrm flipV="1">
            <a:off x="11466683" y="431007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摘录 18"/>
          <p:cNvSpPr/>
          <p:nvPr/>
        </p:nvSpPr>
        <p:spPr>
          <a:xfrm flipV="1">
            <a:off x="9383420" y="431007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11948" y="4757761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66776" y="4757761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96155" y="4757761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日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5855" y="4729165"/>
            <a:ext cx="1060148" cy="514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月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06005" y="4757761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1913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90062" y="4743463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1914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150128" y="4757761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年底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115677" y="4743463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1916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en-US" altLang="zh-CN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8541" y="3424951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兴中会成立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96972" y="4024483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9883" y="363594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77305" y="3453517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同盟会成立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595736" y="4053049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258647" y="3664514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11168" y="3424951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武昌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起义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729599" y="4024483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392510" y="363594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63462" y="2463749"/>
            <a:ext cx="940659" cy="1589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中华民国临时政府成立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967585" y="4024483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630496" y="363594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4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12594" y="3424951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宣统帝退位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31025" y="4024483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893936" y="363594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5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468124" y="2714629"/>
            <a:ext cx="1094641" cy="126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中华民国临时约法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颁布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586555" y="3998729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249466" y="3610194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6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67070" y="5319748"/>
            <a:ext cx="1514098" cy="60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袁世凯就任临时大总统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657183" y="6014012"/>
            <a:ext cx="133429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320094" y="5625477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7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66003" y="3379258"/>
            <a:ext cx="94065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二次革命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784434" y="3978790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7447345" y="3590255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8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866153" y="2390784"/>
            <a:ext cx="999538" cy="1835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袁世凯颁布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中华民国临时约法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115635" y="5391184"/>
            <a:ext cx="1257215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袁世凯复辟帝制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0370273" y="6014012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9751967" y="5620092"/>
            <a:ext cx="595500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10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001375" y="3218864"/>
            <a:ext cx="1233961" cy="805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袁世凯取消帝制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170470" y="3391804"/>
            <a:ext cx="865555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护国战争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0170470" y="3996676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843933" y="3652393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9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星形: 五角 69"/>
          <p:cNvSpPr/>
          <p:nvPr/>
        </p:nvSpPr>
        <p:spPr>
          <a:xfrm>
            <a:off x="168377" y="6166730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星形: 五角 70"/>
          <p:cNvSpPr/>
          <p:nvPr/>
        </p:nvSpPr>
        <p:spPr>
          <a:xfrm>
            <a:off x="874331" y="6166730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星形: 五角 71"/>
          <p:cNvSpPr/>
          <p:nvPr/>
        </p:nvSpPr>
        <p:spPr>
          <a:xfrm>
            <a:off x="1585321" y="6166730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星形: 五角 72"/>
          <p:cNvSpPr/>
          <p:nvPr/>
        </p:nvSpPr>
        <p:spPr>
          <a:xfrm>
            <a:off x="2245371" y="6169408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星形: 五角 73"/>
          <p:cNvSpPr/>
          <p:nvPr/>
        </p:nvSpPr>
        <p:spPr>
          <a:xfrm>
            <a:off x="2922879" y="6169408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68377" y="5664771"/>
            <a:ext cx="2268632" cy="363474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给自己打个分吧！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3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8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8" grpId="0"/>
      <p:bldP spid="33" grpId="0"/>
      <p:bldP spid="36" grpId="0"/>
      <p:bldP spid="39" grpId="0"/>
      <p:bldP spid="42" grpId="0"/>
      <p:bldP spid="45" grpId="0"/>
      <p:bldP spid="48" grpId="0"/>
      <p:bldP spid="52" grpId="0"/>
      <p:bldP spid="58" grpId="0"/>
      <p:bldP spid="67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28"/>
          <p:cNvSpPr>
            <a:spLocks noEditPoints="1"/>
          </p:cNvSpPr>
          <p:nvPr/>
        </p:nvSpPr>
        <p:spPr bwMode="auto">
          <a:xfrm>
            <a:off x="116434" y="510827"/>
            <a:ext cx="441746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考点一：革命先行者孙中山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1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93" y="1962150"/>
            <a:ext cx="2518682" cy="3228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箭头: 左 23"/>
          <p:cNvSpPr/>
          <p:nvPr/>
        </p:nvSpPr>
        <p:spPr>
          <a:xfrm>
            <a:off x="2556489" y="3429000"/>
            <a:ext cx="2518682" cy="852488"/>
          </a:xfrm>
          <a:prstGeom prst="lef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早期革命活动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7200" y="2628900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上书李鸿章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7200" y="3559969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成立兴中会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7200" y="4491038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广州起义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8" name="箭头: 右 27"/>
          <p:cNvSpPr/>
          <p:nvPr/>
        </p:nvSpPr>
        <p:spPr>
          <a:xfrm>
            <a:off x="6772275" y="2924175"/>
            <a:ext cx="1884296" cy="82391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同盟会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1961" y="5288403"/>
            <a:ext cx="4267199" cy="11608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人物简介：孙中山，名文，号逸仙。</a:t>
            </a:r>
            <a:endParaRPr lang="en-US" altLang="zh-CN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伟大的民主革命先行者</a:t>
            </a:r>
            <a:endParaRPr lang="en-US" altLang="zh-CN" sz="20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中华民国国父</a:t>
            </a:r>
            <a:endParaRPr lang="zh-CN" altLang="en-US" sz="20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957" y="3356674"/>
            <a:ext cx="1016314" cy="1016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2515960" y="1024114"/>
            <a:ext cx="7160079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zh-CN" altLang="en-US" sz="2800" b="1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cs typeface="+mj-cs"/>
              </a:rPr>
              <a:t>前途光明的医学生为何走上政治道路？</a:t>
            </a:r>
            <a:endParaRPr kumimoji="0" lang="en-US" altLang="zh-CN" sz="2800" b="1" i="0" u="none" strike="noStrike" kern="1200" cap="none" spc="2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cs typeface="+mj-cs"/>
              </a:rPr>
              <a:t>他的跨行之路又如何？</a:t>
            </a:r>
            <a:endParaRPr lang="zh-CN" altLang="en-US" sz="2800" b="1" spc="200" dirty="0">
              <a:solidFill>
                <a:schemeClr val="tx1">
                  <a:lumMod val="85000"/>
                  <a:lumOff val="15000"/>
                </a:schemeClr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  <a:cs typeface="+mj-cs"/>
            </a:endParaRPr>
          </a:p>
        </p:txBody>
      </p:sp>
      <p:sp>
        <p:nvSpPr>
          <p:cNvPr id="37" name="箭头: 右 36"/>
          <p:cNvSpPr/>
          <p:nvPr/>
        </p:nvSpPr>
        <p:spPr>
          <a:xfrm>
            <a:off x="6772275" y="3961032"/>
            <a:ext cx="1884296" cy="82391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三民主义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" grpId="0" animBg="1"/>
      <p:bldP spid="2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9738" y="1256994"/>
            <a:ext cx="2031012" cy="345970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注意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7188" y="1256993"/>
            <a:ext cx="1989319" cy="386919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重要</a:t>
            </a:r>
            <a:endParaRPr lang="zh-CN" altLang="en-US" sz="2000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84638" y="1256993"/>
            <a:ext cx="2800544" cy="474165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非常重要</a:t>
            </a:r>
            <a:endParaRPr lang="zh-CN" altLang="en-US" sz="20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700" y="1286025"/>
            <a:ext cx="2286893" cy="363474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看清重点标记</a:t>
            </a:r>
            <a:endParaRPr lang="zh-CN" altLang="en-US" sz="24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959325" y="731898"/>
            <a:ext cx="348800" cy="14483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04" y="982385"/>
            <a:ext cx="793816" cy="793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46" y="1110662"/>
            <a:ext cx="620518" cy="6205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76" y="1090691"/>
            <a:ext cx="620518" cy="620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37" y="1110662"/>
            <a:ext cx="599532" cy="5995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69" y="1110662"/>
            <a:ext cx="599532" cy="5995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01" y="1106359"/>
            <a:ext cx="599532" cy="599532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0" y="1962150"/>
            <a:ext cx="1219200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28"/>
          <p:cNvSpPr>
            <a:spLocks noEditPoints="1"/>
          </p:cNvSpPr>
          <p:nvPr/>
        </p:nvSpPr>
        <p:spPr bwMode="auto">
          <a:xfrm>
            <a:off x="-1" y="2214107"/>
            <a:ext cx="4324351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考点一：革命先行者孙中山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05" y="2135387"/>
            <a:ext cx="655195" cy="6551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1139" y="2670836"/>
            <a:ext cx="12185195" cy="418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（一）早期革命活动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上书李鸿章：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年，被拒     革命道路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成立兴中会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）时间、地点：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）性质：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广州起义：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1895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年，失败。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同盟会</a:t>
            </a:r>
            <a:endParaRPr lang="en-US" altLang="zh-CN" sz="24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成立条件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633611" y="3555237"/>
            <a:ext cx="566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460" y="3322182"/>
            <a:ext cx="1712913" cy="2252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21"/>
          <p:cNvSpPr/>
          <p:nvPr/>
        </p:nvSpPr>
        <p:spPr>
          <a:xfrm>
            <a:off x="9376700" y="5112275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 flipV="1">
            <a:off x="2163083" y="4580675"/>
            <a:ext cx="238122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1430896" y="5043244"/>
            <a:ext cx="3435017" cy="855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5934" y="4200414"/>
            <a:ext cx="238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1894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年、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檀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香山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268816" y="4705872"/>
            <a:ext cx="3597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第一个资产阶级革命团体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3" y="3783241"/>
            <a:ext cx="460079" cy="46007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3" y="3763270"/>
            <a:ext cx="460079" cy="46007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3" y="5693059"/>
            <a:ext cx="460079" cy="46007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3" y="5673088"/>
            <a:ext cx="460079" cy="46007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6013" y="3731684"/>
            <a:ext cx="1311560" cy="13115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61226" y="4240984"/>
            <a:ext cx="871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檀</a:t>
            </a:r>
            <a:endParaRPr lang="zh-CN" altLang="en-US" sz="32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5" grpId="0" animBg="1"/>
      <p:bldP spid="18" grpId="0"/>
      <p:bldP spid="22" grpId="0" animBg="1"/>
      <p:bldP spid="23" grpId="0" animBg="1"/>
      <p:bldP spid="24" grpId="0" animBg="1"/>
      <p:bldP spid="26" grpId="0"/>
      <p:bldP spid="27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431482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考点一：革命先行者孙中山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35" y="416872"/>
            <a:ext cx="655195" cy="655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06" y="521004"/>
            <a:ext cx="12178388" cy="6093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）思想基础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得到迅速传播；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著作：章炳麟                   、    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革命军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、陈天华                                     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）组织基础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纷纷成立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）领导基础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成为革命党公认的领袖。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目的：为了集中革命力量，建立统一的革命组织。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时间、地点和人物：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政治纲领：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机关报：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6. 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指导思想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 descr="102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094" y="5382143"/>
            <a:ext cx="1384300" cy="1463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560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82" y="1900544"/>
            <a:ext cx="1200150" cy="1347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569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4" y="3755078"/>
            <a:ext cx="1138238" cy="1455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b="11334"/>
          <a:stretch>
            <a:fillRect/>
          </a:stretch>
        </p:blipFill>
        <p:spPr>
          <a:xfrm>
            <a:off x="10679450" y="1754495"/>
            <a:ext cx="1052513" cy="1639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57365"/>
          <a:stretch>
            <a:fillRect/>
          </a:stretch>
        </p:blipFill>
        <p:spPr>
          <a:xfrm>
            <a:off x="10679450" y="3625760"/>
            <a:ext cx="1063625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200" y="5410718"/>
            <a:ext cx="1701800" cy="143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9099094" y="3039135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章炳麟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99094" y="4754153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邹容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9094" y="6383249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陈天华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 flipV="1">
            <a:off x="2230997" y="1428195"/>
            <a:ext cx="1550430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>
            <a:off x="1762125" y="1990171"/>
            <a:ext cx="216217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4306191" y="1969948"/>
            <a:ext cx="54323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7273814" y="1894637"/>
            <a:ext cx="2489311" cy="15062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2262972" y="2371307"/>
            <a:ext cx="1518454" cy="1140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5305867" y="2385538"/>
            <a:ext cx="1742634" cy="855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2262973" y="2847258"/>
            <a:ext cx="746928" cy="6834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2604120" y="3743512"/>
            <a:ext cx="3435017" cy="855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1500988" y="4252822"/>
            <a:ext cx="559376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1500988" y="4662422"/>
            <a:ext cx="1413662" cy="5951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 flipV="1">
            <a:off x="1500989" y="5152357"/>
            <a:ext cx="1413662" cy="10497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107080" y="1105289"/>
            <a:ext cx="1817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资产阶级思想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54433" y="1582724"/>
            <a:ext cx="281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驳康有为论革命书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12121" y="1585456"/>
            <a:ext cx="731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邹容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53383" y="1519342"/>
            <a:ext cx="2728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猛回头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警世钟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18830" y="2050717"/>
            <a:ext cx="1817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各种革命团体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55378" y="2055246"/>
            <a:ext cx="2018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华兴会、光复会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36362" y="2526396"/>
            <a:ext cx="120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37927" y="3402894"/>
            <a:ext cx="3229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1905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东京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、孙中山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17629" y="3880827"/>
            <a:ext cx="5577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“驱除鞑虏，恢复中华，创立民国，平均地权。”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30896" y="4334873"/>
            <a:ext cx="1138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民报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51336" y="4844429"/>
            <a:ext cx="1279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三民主义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graphicFrame>
        <p:nvGraphicFramePr>
          <p:cNvPr id="40" name="图示 39"/>
          <p:cNvGraphicFramePr/>
          <p:nvPr/>
        </p:nvGraphicFramePr>
        <p:xfrm>
          <a:off x="4128851" y="4670538"/>
          <a:ext cx="2852222" cy="204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2" name="连接符: 肘形 41"/>
          <p:cNvCxnSpPr/>
          <p:nvPr/>
        </p:nvCxnSpPr>
        <p:spPr>
          <a:xfrm flipV="1">
            <a:off x="6264596" y="4071942"/>
            <a:ext cx="1842343" cy="10804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/>
          <p:cNvCxnSpPr/>
          <p:nvPr/>
        </p:nvCxnSpPr>
        <p:spPr>
          <a:xfrm rot="10800000" flipV="1">
            <a:off x="2636437" y="5410717"/>
            <a:ext cx="2050718" cy="9088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/>
          <p:cNvCxnSpPr/>
          <p:nvPr/>
        </p:nvCxnSpPr>
        <p:spPr>
          <a:xfrm flipV="1">
            <a:off x="5974607" y="5631580"/>
            <a:ext cx="2233329" cy="8663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3588836" y="4747543"/>
            <a:ext cx="1319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驱除鞑虏，恢复中华。</a:t>
            </a:r>
            <a:endParaRPr lang="zh-CN" altLang="en-US" sz="2000" dirty="0">
              <a:solidFill>
                <a:schemeClr val="accent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80059" y="5674047"/>
            <a:ext cx="7416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民族革命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582595" y="6103120"/>
            <a:ext cx="1319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前提</a:t>
            </a:r>
            <a:endParaRPr lang="zh-CN" altLang="en-US" sz="24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224614" y="4497818"/>
            <a:ext cx="870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创立民国</a:t>
            </a:r>
            <a:endParaRPr lang="zh-CN" altLang="en-US" sz="20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246757" y="3429000"/>
            <a:ext cx="7416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政治革命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57989" y="3810951"/>
            <a:ext cx="1319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核心</a:t>
            </a:r>
            <a:endParaRPr lang="zh-CN" altLang="en-US" sz="24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326861" y="5839581"/>
            <a:ext cx="870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平均地权</a:t>
            </a:r>
            <a:endParaRPr lang="zh-CN" altLang="en-US" sz="20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290772" y="4985437"/>
            <a:ext cx="7416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社会革命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976077" y="5338658"/>
            <a:ext cx="1304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补充</a:t>
            </a:r>
            <a:endParaRPr lang="en-US" altLang="zh-CN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和发展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"/>
                            </p:stCondLst>
                            <p:childTnLst>
                              <p:par>
                                <p:cTn id="1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500"/>
                            </p:stCondLst>
                            <p:childTnLst>
                              <p:par>
                                <p:cTn id="2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500"/>
                            </p:stCondLst>
                            <p:childTnLst>
                              <p:par>
                                <p:cTn id="2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500"/>
                            </p:stCondLst>
                            <p:childTnLst>
                              <p:par>
                                <p:cTn id="2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Graphic spid="40" grpId="0">
        <p:bldAsOne/>
      </p:bldGraphic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6" y="3293989"/>
            <a:ext cx="3868078" cy="38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05" y="1072067"/>
            <a:ext cx="12065451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）作用：成为孙中山领导辛亥革命的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性质：                           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影响：，使全国资产阶级革命有了一个            和  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大大推动了           的发展。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5" name="Freeform 528"/>
          <p:cNvSpPr>
            <a:spLocks noEditPoints="1"/>
          </p:cNvSpPr>
          <p:nvPr/>
        </p:nvSpPr>
        <p:spPr bwMode="auto">
          <a:xfrm>
            <a:off x="6806" y="416872"/>
            <a:ext cx="431482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考点一：革命先行者孙中山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35" y="416872"/>
            <a:ext cx="655195" cy="655195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 flipV="1">
            <a:off x="4468011" y="1476757"/>
            <a:ext cx="1334076" cy="8559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1234953" y="1967045"/>
            <a:ext cx="4969903" cy="9513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4758521" y="2444100"/>
            <a:ext cx="1239508" cy="9513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6505792" y="2452376"/>
            <a:ext cx="17259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9718348" y="2413357"/>
            <a:ext cx="1542368" cy="9513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69665" y="1169431"/>
            <a:ext cx="1332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指导思想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7142" y="1600511"/>
            <a:ext cx="6165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第一个全国规模的、统一的资产阶级革命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政党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0218" y="2097985"/>
            <a:ext cx="1513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统一的领导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7236" y="2104758"/>
            <a:ext cx="2043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明确的奋斗目标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67995" y="2097985"/>
            <a:ext cx="2043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全国革命运动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Freeform 528"/>
          <p:cNvSpPr>
            <a:spLocks noEditPoints="1"/>
          </p:cNvSpPr>
          <p:nvPr/>
        </p:nvSpPr>
        <p:spPr bwMode="auto">
          <a:xfrm>
            <a:off x="112259" y="3114604"/>
            <a:ext cx="3032978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考点二：辛亥革命  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9" name="Freeform 528"/>
          <p:cNvSpPr>
            <a:spLocks noEditPoints="1"/>
          </p:cNvSpPr>
          <p:nvPr/>
        </p:nvSpPr>
        <p:spPr bwMode="auto">
          <a:xfrm>
            <a:off x="112259" y="2576411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 华民国的建立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 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79326" y="4894895"/>
            <a:ext cx="1231017" cy="63092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资产阶级革命派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4" name="箭头: 右 23"/>
          <p:cNvSpPr/>
          <p:nvPr/>
        </p:nvSpPr>
        <p:spPr>
          <a:xfrm>
            <a:off x="4680218" y="4474029"/>
            <a:ext cx="2815996" cy="105179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革命志士的奋斗</a:t>
            </a:r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18785" y="3293989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萍浏醴起义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18785" y="4225058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安庆起义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18785" y="5156127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广西起义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55474" y="5985797"/>
            <a:ext cx="1543050" cy="59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黄花岗起义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474" y="4352325"/>
            <a:ext cx="1524132" cy="1457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爆炸形: 8 pt  32"/>
          <p:cNvSpPr/>
          <p:nvPr/>
        </p:nvSpPr>
        <p:spPr>
          <a:xfrm>
            <a:off x="9467995" y="3787736"/>
            <a:ext cx="2463209" cy="2433498"/>
          </a:xfrm>
          <a:prstGeom prst="irregularSeal1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武昌起义</a:t>
            </a:r>
            <a:endParaRPr lang="zh-CN" altLang="en-US" sz="36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4" name="图片 33" descr="蓝色小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10" y="3441182"/>
            <a:ext cx="2415499" cy="3416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39" y="5829504"/>
            <a:ext cx="1016314" cy="1016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8" grpId="0" animBg="1"/>
      <p:bldP spid="19" grpId="0" animBg="1"/>
      <p:bldP spid="21" grpId="0"/>
      <p:bldP spid="24" grpId="0" animBg="1"/>
      <p:bldP spid="25" grpId="0" animBg="1"/>
      <p:bldP spid="26" grpId="0" animBg="1"/>
      <p:bldP spid="27" grpId="0" animBg="1"/>
      <p:bldP spid="30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604038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考点二：辛亥革命（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1911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年，政治制度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95" y="409780"/>
            <a:ext cx="599532" cy="599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27" y="409780"/>
            <a:ext cx="599532" cy="5995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59" y="405477"/>
            <a:ext cx="599532" cy="5995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900617"/>
            <a:ext cx="8414137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（一）革命志士的奋斗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0" y="1434438"/>
          <a:ext cx="8458200" cy="544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/>
                <a:gridCol w="903653"/>
                <a:gridCol w="1321916"/>
                <a:gridCol w="1197986"/>
                <a:gridCol w="660958"/>
                <a:gridCol w="2963987"/>
              </a:tblGrid>
              <a:tr h="9039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名称</a:t>
                      </a:r>
                      <a:endParaRPr lang="zh-CN" altLang="en-US" sz="24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时间</a:t>
                      </a:r>
                      <a:endParaRPr lang="zh-CN" altLang="en-US" sz="24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地点</a:t>
                      </a:r>
                      <a:endParaRPr lang="zh-CN" altLang="en-US" sz="24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人物</a:t>
                      </a:r>
                      <a:endParaRPr lang="zh-CN" altLang="en-US" sz="24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结果</a:t>
                      </a:r>
                      <a:endParaRPr lang="zh-CN" altLang="en-US" sz="24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腾祥嘉丽准粗圆简" panose="01010104010101010101" pitchFamily="2" charset="-122"/>
                          <a:ea typeface="腾祥嘉丽准粗圆简" panose="01010104010101010101" pitchFamily="2" charset="-122"/>
                        </a:rPr>
                        <a:t>意义</a:t>
                      </a:r>
                      <a:endParaRPr lang="zh-CN" altLang="en-US" sz="2400" dirty="0">
                        <a:latin typeface="腾祥嘉丽准粗圆简" panose="01010104010101010101" pitchFamily="2" charset="-122"/>
                        <a:ea typeface="腾祥嘉丽准粗圆简" panose="0101010401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039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1906</a:t>
                      </a:r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年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萍乡、浏阳、醴陵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是同盟会成立后领导的</a:t>
                      </a:r>
                      <a:endParaRPr lang="en-US" altLang="zh-CN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  <a:p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                ，同盟会声望由此大振。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039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1907</a:t>
                      </a:r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年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安庆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0392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1907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广西镇南关</a:t>
                      </a:r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03927"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1911.4</a:t>
                      </a:r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广州</a:t>
                      </a:r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革命党人               和                     ，极大鼓舞了全国人民的斗志。</a:t>
                      </a:r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03927"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二字元煜臣拙宋简" panose="02010604000000000000" pitchFamily="2" charset="-122"/>
                          <a:ea typeface="二字元煜臣拙宋简" panose="02010604000000000000" pitchFamily="2" charset="-122"/>
                        </a:rPr>
                        <a:t>主力：</a:t>
                      </a:r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二字元煜臣拙宋简" panose="02010604000000000000" pitchFamily="2" charset="-122"/>
                        <a:ea typeface="二字元煜臣拙宋简" panose="02010604000000000000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-115300" y="2716096"/>
            <a:ext cx="1513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萍浏醴起义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77678" y="2410215"/>
            <a:ext cx="10728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刘道一、蔡绍南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9622" y="2737016"/>
            <a:ext cx="705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任意多边形: 形状 11"/>
          <p:cNvSpPr/>
          <p:nvPr/>
        </p:nvSpPr>
        <p:spPr>
          <a:xfrm flipV="1">
            <a:off x="-6083" y="3132909"/>
            <a:ext cx="126610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3677678" y="3070873"/>
            <a:ext cx="1072883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5572566" y="2893291"/>
            <a:ext cx="156239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6804" y="3993549"/>
            <a:ext cx="1282433" cy="10295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3692657" y="3981761"/>
            <a:ext cx="1072883" cy="11330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4880840" y="3068812"/>
            <a:ext cx="506658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4880840" y="3983891"/>
            <a:ext cx="506658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4898977" y="4891136"/>
            <a:ext cx="506658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4880042" y="5778214"/>
            <a:ext cx="506658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4871601" y="6725283"/>
            <a:ext cx="506658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19693" y="4874595"/>
            <a:ext cx="1269544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6806" y="5786549"/>
            <a:ext cx="1269544" cy="1341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: 形状 24"/>
          <p:cNvSpPr/>
          <p:nvPr/>
        </p:nvSpPr>
        <p:spPr>
          <a:xfrm flipV="1">
            <a:off x="15962" y="6805170"/>
            <a:ext cx="126954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flipV="1">
            <a:off x="3668102" y="4902551"/>
            <a:ext cx="1072883" cy="11330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: 形状 26"/>
          <p:cNvSpPr/>
          <p:nvPr/>
        </p:nvSpPr>
        <p:spPr>
          <a:xfrm flipV="1">
            <a:off x="3607866" y="5815300"/>
            <a:ext cx="1072883" cy="11330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750561" y="3583781"/>
            <a:ext cx="705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98635" y="4531564"/>
            <a:ext cx="705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81476" y="5380726"/>
            <a:ext cx="705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60028" y="6329552"/>
            <a:ext cx="705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成功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-108856" y="3668824"/>
            <a:ext cx="1513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安庆起义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07835" y="3351840"/>
            <a:ext cx="12425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徐锡麟、秋瑾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150831" y="4241457"/>
            <a:ext cx="17936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广西起义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（镇南关起义）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33806" y="4335704"/>
            <a:ext cx="1327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孙中山、黄兴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-108856" y="5401776"/>
            <a:ext cx="1513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黄花岗起义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-193104" y="5951746"/>
            <a:ext cx="16747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武昌起义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（狭义上的辛亥</a:t>
            </a:r>
            <a:endParaRPr lang="en-US" altLang="zh-CN" sz="16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16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革命）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3541031" y="5219291"/>
            <a:ext cx="1327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孙中山、黄兴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77735" y="6141954"/>
            <a:ext cx="831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1911.10.10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30772" y="6315178"/>
            <a:ext cx="1327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武昌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 flipV="1">
            <a:off x="3664012" y="6735452"/>
            <a:ext cx="1076973" cy="15185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83678" y="6215178"/>
            <a:ext cx="1460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倾向革命的湖北新军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48767" y="2583772"/>
            <a:ext cx="2085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第一次武装起义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6493809" y="5331294"/>
            <a:ext cx="1497666" cy="4943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任意多边形: 形状 44"/>
          <p:cNvSpPr/>
          <p:nvPr/>
        </p:nvSpPr>
        <p:spPr>
          <a:xfrm>
            <a:off x="5765499" y="5620988"/>
            <a:ext cx="24516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6328161" y="5005158"/>
            <a:ext cx="2085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不屈不挠的精神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65499" y="5310249"/>
            <a:ext cx="247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视死如归的英雄气概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619667" y="1736629"/>
            <a:ext cx="3384704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武昌起义经过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Day1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10.10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夺取军械库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进攻总督衙门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Day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.11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占领武昌城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成立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湖北军政府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黎元洪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为都督）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Day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10.12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占领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武汉三镇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武昌、汉口、汉阳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27281" y="5230754"/>
            <a:ext cx="2839371" cy="43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4"/>
                </a:solidFill>
              </a:rPr>
              <a:t>“黄花岗七十二烈士”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52" name="文本框 5"/>
          <p:cNvSpPr txBox="1"/>
          <p:nvPr/>
        </p:nvSpPr>
        <p:spPr>
          <a:xfrm>
            <a:off x="8974730" y="2329676"/>
            <a:ext cx="2409175" cy="400110"/>
          </a:xfrm>
          <a:prstGeom prst="rect">
            <a:avLst/>
          </a:prstGeom>
          <a:noFill/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spc="150">
                <a:solidFill>
                  <a:srgbClr val="404040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rgbClr val="404040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rgbClr val="404040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rgbClr val="404040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rgbClr val="404040"/>
                </a:solidFill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令人激动的三天</a:t>
            </a:r>
            <a:endParaRPr lang="zh-CN" altLang="en-US" sz="2000" dirty="0">
              <a:solidFill>
                <a:schemeClr val="accent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53" name="图片 52" descr="16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502" y="677139"/>
            <a:ext cx="1273376" cy="175106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54" name="矩形 53"/>
          <p:cNvSpPr/>
          <p:nvPr/>
        </p:nvSpPr>
        <p:spPr>
          <a:xfrm>
            <a:off x="10846974" y="1570583"/>
            <a:ext cx="1304431" cy="46256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黎元洪</a:t>
            </a:r>
            <a:endParaRPr lang="zh-CN" altLang="en-US" sz="28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3" dur="1" fill="hold"/>
                                        <p:tgtEl>
                                          <p:spTgt spid="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/>
      <p:bldP spid="49" grpId="0"/>
      <p:bldP spid="50" grpId="0"/>
      <p:bldP spid="51" grpId="0" animBg="1"/>
      <p:bldP spid="54" grpId="0" animBg="1"/>
      <p:bldP spid="52" grpId="0"/>
      <p:bldP spid="5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6715760" y="12182"/>
            <a:ext cx="0" cy="684581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资产阶级民主革命与中华民国的建立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416872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考点二：辛亥革命（</a:t>
            </a:r>
            <a:r>
              <a:rPr lang="en-US" altLang="zh-CN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1911</a:t>
            </a:r>
            <a:r>
              <a:rPr lang="zh-CN" altLang="en-US" sz="24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年，政治制度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）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281" y="1073337"/>
            <a:ext cx="6634472" cy="6511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评价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性质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进步性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①辛亥革命推翻了                 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②宣告了中国两千多年的            的终结；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③开创了完全意义上的                 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④推动了中华民族的思想解放，使            深入人心；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⑤打开了中国         的闸门。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局限性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辛亥革命的果实被北洋军阀首领      窃取；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没有完成            的革命任务；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也没有改变中国               的社会性质。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 flipV="1">
            <a:off x="1234954" y="2016456"/>
            <a:ext cx="283920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2184405" y="2900102"/>
            <a:ext cx="200151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2966719" y="3383278"/>
            <a:ext cx="14833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2692424" y="3820735"/>
            <a:ext cx="207987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3911612" y="4273127"/>
            <a:ext cx="167130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599954" y="4737104"/>
            <a:ext cx="1214368" cy="8293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3718559" y="5657734"/>
            <a:ext cx="802639" cy="8120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1259975" y="6114224"/>
            <a:ext cx="150366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2011806" y="6593905"/>
            <a:ext cx="1778000" cy="4756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7282543" y="2326640"/>
            <a:ext cx="4685937" cy="10129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7265889" y="3274050"/>
            <a:ext cx="4702592" cy="10129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7282545" y="4105704"/>
            <a:ext cx="4685936" cy="11575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74987" y="1639205"/>
            <a:ext cx="2772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资产阶级民族民主革命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50978" y="2564385"/>
            <a:ext cx="2287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清王朝的反动统治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23128" y="2976669"/>
            <a:ext cx="18555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君主专制制度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07227" y="3466705"/>
            <a:ext cx="2287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近代民族民主革命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76044" y="3914605"/>
            <a:ext cx="1777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民主共和观念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63057" y="4362164"/>
            <a:ext cx="1503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进步潮流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37578" y="5298225"/>
            <a:ext cx="1503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袁世凯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8932" y="5727647"/>
            <a:ext cx="1503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反帝反封建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64511" y="6224186"/>
            <a:ext cx="2072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半殖民地半封建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44109" y="1069874"/>
            <a:ext cx="5049526" cy="281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失败原因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）主观原因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）客观原因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教训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54187" y="1971907"/>
            <a:ext cx="49565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资产阶级软弱，不敢充分发动和依靠群众。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228662" y="2900102"/>
            <a:ext cx="3378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帝国主义干涉与袁世凯勾结。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28661" y="3791287"/>
            <a:ext cx="5217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资产阶级共和国方案在“两半”中国行不通；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7282542" y="4733938"/>
            <a:ext cx="468592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282543" y="4378900"/>
            <a:ext cx="332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资本主义道路在中国行不通；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39" name="图片占位符 4" descr="未命名的设计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8518" y="4909949"/>
            <a:ext cx="1479984" cy="2093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矩形 39"/>
          <p:cNvSpPr/>
          <p:nvPr/>
        </p:nvSpPr>
        <p:spPr>
          <a:xfrm>
            <a:off x="4384239" y="1293697"/>
            <a:ext cx="2016562" cy="1637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锐字温帅小可爱繁" panose="02010604000000000000" pitchFamily="2" charset="-120"/>
              <a:ea typeface="锐字温帅小可爱繁" panose="02010604000000000000" pitchFamily="2" charset="-12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32" y="1372397"/>
            <a:ext cx="2016569" cy="176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18"/>
  <p:tag name="KSO_WM_TEMPLATE_THUMBS_INDEX" val="1、1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918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4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5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6"/>
  <p:tag name="KSO_WM_DIAGRAM_GROUP_CODE" val="l1-1"/>
  <p:tag name="KSO_WM_UNIT_TYPE" val="a"/>
  <p:tag name="KSO_WM_UNIT_INDEX" val="1"/>
  <p:tag name="KSO_WM_UNIT_TEXT_FILL_FORE_SCHEMECOLOR_INDEX" val="16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2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3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SLIDE_ID" val="custom20200918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custom"/>
  <p:tag name="KSO_WM_TEMPLATE_INDEX" val="20200918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6*r_i*1_1"/>
  <p:tag name="KSO_WM_TEMPLATE_CATEGORY" val="custom"/>
  <p:tag name="KSO_WM_TEMPLATE_INDEX" val="20200918"/>
  <p:tag name="KSO_WM_UNIT_LAYERLEVEL" val="1_1"/>
  <p:tag name="KSO_WM_TAG_VERSION" val="1.0"/>
  <p:tag name="KSO_WM_BEAUTIFY_FLAG" val="#wm#"/>
  <p:tag name="KSO_WM_DIAGRAM_GROUP_CODE" val="r1-1"/>
  <p:tag name="KSO_WM_UNIT_TYPE" val="r_i"/>
  <p:tag name="KSO_WM_UNIT_INDEX" val="1_1"/>
  <p:tag name="KSO_WM_UNIT_DIAGRAM_CONTRAST_TITLE_CNT" val="0"/>
  <p:tag name="KSO_WM_UNIT_DIAGRAM_DIMENSION_TITLE_CNT" val="0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d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VALUE" val="1341*974"/>
  <p:tag name="KSO_WM_DIAGRAM_GROUP_CODE" val="l1-6"/>
  <p:tag name="KSO_WM_UNIT_TYPE" val="d"/>
  <p:tag name="KSO_WM_UNIT_INDEX" val="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6"/>
  <p:tag name="KSO_WM_UNIT_TYPE" val="l_h_i"/>
  <p:tag name="KSO_WM_UNIT_INDEX" val="1_2_1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3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4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5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6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6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7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7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8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9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0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"/>
  <p:tag name="KSO_WM_DIAGRAM_GROUP_CODE" val="l1-6"/>
  <p:tag name="KSO_WM_UNIT_TYPE" val="a"/>
  <p:tag name="KSO_WM_UNIT_INDEX" val="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SLIDE_ID" val="custom20200918_11"/>
  <p:tag name="KSO_WM_TEMPLATE_SUBCATEGORY" val="0"/>
  <p:tag name="KSO_WM_SLIDE_ITEM_CNT" val="2"/>
  <p:tag name="KSO_WM_SLIDE_INDEX" val="11"/>
  <p:tag name="KSO_WM_TAG_VERSION" val="1.0"/>
  <p:tag name="KSO_WM_BEAUTIFY_FLAG" val="#wm#"/>
  <p:tag name="KSO_WM_TEMPLATE_CATEGORY" val="custom"/>
  <p:tag name="KSO_WM_TEMPLATE_INDEX" val="20200918"/>
  <p:tag name="KSO_WM_SLIDE_TYPE" val="text"/>
  <p:tag name="KSO_WM_SLIDE_SUBTYPE" val="diag"/>
  <p:tag name="KSO_WM_SLIDE_SIZE" val="638.131*219.386"/>
  <p:tag name="KSO_WM_SLIDE_POSITION" val="138.45*122.119"/>
  <p:tag name="KSO_WM_DIAGRAM_GROUP_CODE" val="l1-6"/>
  <p:tag name="KSO_WM_SLIDE_DIAGTYPE" val="l"/>
  <p:tag name="KSO_WM_SLIDE_LAYOUT" val="a_d_l"/>
  <p:tag name="KSO_WM_SLIDE_LAYOUT_CNT" val="1_1_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67.xml><?xml version="1.0" encoding="utf-8"?>
<p:tagLst xmlns:p="http://schemas.openxmlformats.org/presentationml/2006/main">
  <p:tag name="KSO_WM_SLIDE_ID" val="custom20200918_17"/>
  <p:tag name="KSO_WM_TEMPLATE_SUBCATEGORY" val="0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0918"/>
  <p:tag name="KSO_WM_SLIDE_TYPE" val="endPage"/>
  <p:tag name="KSO_WM_SLIDE_SUBTYPE" val="pureTxt"/>
  <p:tag name="KSO_WM_SLIDE_LAYOUT" val="a"/>
  <p:tag name="KSO_WM_SLIDE_LAYOUT_CNT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B5CBDF"/>
      </a:lt2>
      <a:accent1>
        <a:srgbClr val="4472C4"/>
      </a:accent1>
      <a:accent2>
        <a:srgbClr val="ED7D31"/>
      </a:accent2>
      <a:accent3>
        <a:srgbClr val="50A0B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4549</Words>
  <Application>WPS 演示</Application>
  <PresentationFormat>宽屏</PresentationFormat>
  <Paragraphs>785</Paragraphs>
  <Slides>20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二字元煜臣拙宋简</vt:lpstr>
      <vt:lpstr>腾祥嘉丽准粗圆简</vt:lpstr>
      <vt:lpstr>潮字社国风冉宋简-闪</vt:lpstr>
      <vt:lpstr>Aa语文老师的字 (非商业使用)</vt:lpstr>
      <vt:lpstr>隶书</vt:lpstr>
      <vt:lpstr>锐字温帅小可爱繁</vt:lpstr>
      <vt:lpstr>Arial Unicode MS</vt:lpstr>
      <vt:lpstr>Calibri</vt:lpstr>
      <vt:lpstr>华文中宋</vt:lpstr>
      <vt:lpstr>华文仿宋</vt:lpstr>
      <vt:lpstr>Times New Roman</vt:lpstr>
      <vt:lpstr>华文行楷</vt:lpstr>
      <vt:lpstr>等线</vt:lpstr>
      <vt:lpstr>方正盛世楷书简体_粗</vt:lpstr>
      <vt:lpstr>Microsoft JhengHei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acer</dc:creator>
  <cp:lastModifiedBy>admin</cp:lastModifiedBy>
  <cp:revision>395</cp:revision>
  <dcterms:created xsi:type="dcterms:W3CDTF">2019-06-19T02:08:00Z</dcterms:created>
  <dcterms:modified xsi:type="dcterms:W3CDTF">2021-01-08T09:15:17Z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